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12_67CEECB5.xml" ContentType="application/vnd.ms-powerpoint.comments+xml"/>
  <Override PartName="/ppt/notesSlides/notesSlide5.xml" ContentType="application/vnd.openxmlformats-officedocument.presentationml.notesSlide+xml"/>
  <Override PartName="/ppt/comments/modernComment_111_4936194D.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13_70DBF23A.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0A_0.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1A_CDDF68AA.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80" r:id="rId3"/>
    <p:sldId id="272" r:id="rId4"/>
    <p:sldId id="274" r:id="rId5"/>
    <p:sldId id="284" r:id="rId6"/>
    <p:sldId id="273" r:id="rId7"/>
    <p:sldId id="260" r:id="rId8"/>
    <p:sldId id="261" r:id="rId9"/>
    <p:sldId id="285" r:id="rId10"/>
    <p:sldId id="262" r:id="rId11"/>
    <p:sldId id="264" r:id="rId12"/>
    <p:sldId id="267" r:id="rId13"/>
    <p:sldId id="275" r:id="rId14"/>
    <p:sldId id="265" r:id="rId15"/>
    <p:sldId id="266" r:id="rId16"/>
    <p:sldId id="270" r:id="rId17"/>
    <p:sldId id="271" r:id="rId18"/>
    <p:sldId id="283" r:id="rId19"/>
    <p:sldId id="276" r:id="rId20"/>
    <p:sldId id="282" r:id="rId21"/>
    <p:sldId id="277" r:id="rId22"/>
    <p:sldId id="263"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669183-2CB4-F659-9B81-8A41D560D88F}" name="Manohar Madhira" initials="MM" userId="baea4a3b9a1d71b6" providerId="Windows Live"/>
  <p188:author id="{5DE953AA-03EF-A25E-4402-930B2CF57259}" name="ryan mitchell" initials="rm" userId="4fdb9d45cbb0fad3"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CA5B41-3D44-4000-8E97-1C4A2661F74F}">
  <a:tblStyle styleId="{0ECA5B41-3D44-4000-8E97-1C4A2661F7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228"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modernComment_10A_0.xml><?xml version="1.0" encoding="utf-8"?>
<p188:cmLst xmlns:a="http://schemas.openxmlformats.org/drawingml/2006/main" xmlns:r="http://schemas.openxmlformats.org/officeDocument/2006/relationships" xmlns:p188="http://schemas.microsoft.com/office/powerpoint/2018/8/main">
  <p188:cm id="{5EA6E04D-BFAB-4D2A-AE70-4FE9016CE39D}" authorId="{05669183-2CB4-F659-9B81-8A41D560D88F}" status="resolved" created="2022-04-12T17:07:05.741" complete="100000">
    <ac:deMkLst xmlns:ac="http://schemas.microsoft.com/office/drawing/2013/main/command">
      <pc:docMk xmlns:pc="http://schemas.microsoft.com/office/powerpoint/2013/main/command"/>
      <pc:sldMk xmlns:pc="http://schemas.microsoft.com/office/powerpoint/2013/main/command" cId="0" sldId="266"/>
      <ac:spMk id="122" creationId="{00000000-0000-0000-0000-000000000000}"/>
    </ac:deMkLst>
    <p188:txBody>
      <a:bodyPr/>
      <a:lstStyle/>
      <a:p>
        <a:r>
          <a:rPr lang="en-US"/>
          <a:t>@Ryan, @Napoleon - please update. Incomplete sentence</a:t>
        </a:r>
      </a:p>
    </p188:txBody>
  </p188:cm>
</p188:cmLst>
</file>

<file path=ppt/comments/modernComment_111_4936194D.xml><?xml version="1.0" encoding="utf-8"?>
<p188:cmLst xmlns:a="http://schemas.openxmlformats.org/drawingml/2006/main" xmlns:r="http://schemas.openxmlformats.org/officeDocument/2006/relationships" xmlns:p188="http://schemas.microsoft.com/office/powerpoint/2018/8/main">
  <p188:cm id="{AD069F20-1488-4141-86DB-E28D5EE4AF51}" authorId="{5DE953AA-03EF-A25E-4402-930B2CF57259}" status="resolved" created="2022-04-11T05:12:03.850" complete="100000">
    <ac:txMkLst xmlns:ac="http://schemas.microsoft.com/office/drawing/2013/main/command">
      <pc:docMk xmlns:pc="http://schemas.microsoft.com/office/powerpoint/2013/main/command"/>
      <pc:sldMk xmlns:pc="http://schemas.microsoft.com/office/powerpoint/2013/main/command" cId="1228282189" sldId="273"/>
      <ac:spMk id="58" creationId="{66510E54-BEB1-423E-B678-69943419FE57}"/>
      <ac:txMk cp="0" len="1">
        <ac:context len="13" hash="411143833"/>
      </ac:txMk>
    </ac:txMkLst>
    <p188:pos x="1242619" y="152050"/>
    <p188:replyLst>
      <p188:reply id="{47ACA95A-6E00-481D-8C15-09EB77F145AE}" authorId="{05669183-2CB4-F659-9B81-8A41D560D88F}" created="2022-04-11T05:15:58.073">
        <p188:txBody>
          <a:bodyPr/>
          <a:lstStyle/>
          <a:p>
            <a:r>
              <a:rPr lang="en-US"/>
              <a:t>Was debating. Changed now</a:t>
            </a:r>
          </a:p>
        </p188:txBody>
      </p188:reply>
    </p188:replyLst>
    <p188:txBody>
      <a:bodyPr/>
      <a:lstStyle/>
      <a:p>
        <a:r>
          <a:rPr lang="en-US"/>
          <a:t>Shouldn't "albumentation" be "augmentation" instead?</a:t>
        </a:r>
      </a:p>
    </p188:txBody>
  </p188:cm>
</p188:cmLst>
</file>

<file path=ppt/comments/modernComment_112_67CEECB5.xml><?xml version="1.0" encoding="utf-8"?>
<p188:cmLst xmlns:a="http://schemas.openxmlformats.org/drawingml/2006/main" xmlns:r="http://schemas.openxmlformats.org/officeDocument/2006/relationships" xmlns:p188="http://schemas.microsoft.com/office/powerpoint/2018/8/main">
  <p188:cm id="{F197CD31-4F89-48A3-92DD-267681BCB505}" authorId="{5DE953AA-03EF-A25E-4402-930B2CF57259}" status="resolved" created="2022-04-11T18:19:09.131" complete="100000">
    <pc:sldMkLst xmlns:pc="http://schemas.microsoft.com/office/powerpoint/2013/main/command">
      <pc:docMk/>
      <pc:sldMk cId="1741614261" sldId="274"/>
    </pc:sldMkLst>
    <p188:txBody>
      <a:bodyPr/>
      <a:lstStyle/>
      <a:p>
        <a:r>
          <a:rPr lang="en-US"/>
          <a:t>What does this object represent?</a:t>
        </a:r>
      </a:p>
    </p188:txBody>
  </p188:cm>
</p188:cmLst>
</file>

<file path=ppt/comments/modernComment_113_70DBF23A.xml><?xml version="1.0" encoding="utf-8"?>
<p188:cmLst xmlns:a="http://schemas.openxmlformats.org/drawingml/2006/main" xmlns:r="http://schemas.openxmlformats.org/officeDocument/2006/relationships" xmlns:p188="http://schemas.microsoft.com/office/powerpoint/2018/8/main">
  <p188:cm id="{6E60D9BF-12A1-4209-BF0C-55AFF2EA7809}" authorId="{5DE953AA-03EF-A25E-4402-930B2CF57259}" status="resolved" created="2022-04-11T05:44:16.049" complete="100000">
    <pc:sldMkLst xmlns:pc="http://schemas.microsoft.com/office/powerpoint/2013/main/command">
      <pc:docMk/>
      <pc:sldMk cId="1893462586" sldId="275"/>
    </pc:sldMkLst>
    <p188:txBody>
      <a:bodyPr/>
      <a:lstStyle/>
      <a:p>
        <a:r>
          <a:rPr lang="en-US"/>
          <a:t>@Joe are you okay with this alternate format? I think it's a bit cleaner.</a:t>
        </a:r>
      </a:p>
    </p188:txBody>
  </p188:cm>
</p188:cmLst>
</file>

<file path=ppt/comments/modernComment_11A_CDDF68AA.xml><?xml version="1.0" encoding="utf-8"?>
<p188:cmLst xmlns:a="http://schemas.openxmlformats.org/drawingml/2006/main" xmlns:r="http://schemas.openxmlformats.org/officeDocument/2006/relationships" xmlns:p188="http://schemas.microsoft.com/office/powerpoint/2018/8/main">
  <p188:cm id="{A1FBD4A0-680E-46DE-ACE9-D01C9B96E863}" authorId="{5DE953AA-03EF-A25E-4402-930B2CF57259}" status="resolved" created="2022-04-11T18:19:09.131">
    <pc:sldMkLst xmlns:pc="http://schemas.microsoft.com/office/powerpoint/2013/main/command">
      <pc:docMk/>
      <pc:sldMk cId="1741614261" sldId="274"/>
    </pc:sldMkLst>
    <p188:txBody>
      <a:bodyPr/>
      <a:lstStyle/>
      <a:p>
        <a:r>
          <a:rPr lang="en-US"/>
          <a:t>What does this object represent?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Intros</a:t>
            </a:r>
          </a:p>
          <a:p>
            <a:pPr marL="0" indent="0">
              <a:buNone/>
            </a:pPr>
            <a:endParaRPr lang="en-US"/>
          </a:p>
          <a:p>
            <a:pPr marL="0" indent="0">
              <a:buNone/>
            </a:pPr>
            <a:r>
              <a:rPr lang="en-US"/>
              <a:t>The goal of our group project is to utilize deep learning techniques at the edge to assist doctors and patients in the detection of COVID-19 and help differentiate between viral and bacterial infections in the throat.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20c823f23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20c823f23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Speaker: Joe</a:t>
            </a:r>
          </a:p>
          <a:p>
            <a:pPr marL="0" indent="0">
              <a:buNone/>
            </a:pPr>
            <a:endParaRPr lang="en-US"/>
          </a:p>
          <a:p>
            <a:pPr marL="0" indent="0">
              <a:buNone/>
            </a:pPr>
            <a:r>
              <a:rPr lang="en-US"/>
              <a:t>We experimented with different GAN architectures Cluster GAN, Coupled GAN, </a:t>
            </a:r>
            <a:r>
              <a:rPr lang="en-US" err="1"/>
              <a:t>DualGAN</a:t>
            </a:r>
            <a:r>
              <a:rPr lang="en-US"/>
              <a:t>, </a:t>
            </a:r>
            <a:r>
              <a:rPr lang="en-US" err="1"/>
              <a:t>GauGAN</a:t>
            </a:r>
            <a:r>
              <a:rPr lang="en-US"/>
              <a:t>, Pix2Pix, and eventually decided to use </a:t>
            </a:r>
            <a:r>
              <a:rPr lang="en-US" err="1"/>
              <a:t>GauGAN</a:t>
            </a:r>
            <a:r>
              <a:rPr lang="en-US"/>
              <a:t> due to the simplicity of the overall network and the fact it only requires a random noise vector as an input.</a:t>
            </a:r>
          </a:p>
          <a:p>
            <a:pPr marL="0" indent="0">
              <a:buNone/>
            </a:pPr>
            <a:r>
              <a:rPr lang="en-US"/>
              <a:t>The first models took many hours to generate and the results were not even recognizable as human throats by physicians.</a:t>
            </a:r>
          </a:p>
          <a:p>
            <a:pPr marL="0" indent="0">
              <a:buNone/>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20c823f23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20c823f23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Speaker: Joe</a:t>
            </a:r>
          </a:p>
          <a:p>
            <a:pPr marL="0" indent="0">
              <a:buNone/>
            </a:pPr>
            <a:endParaRPr lang="en-US"/>
          </a:p>
          <a:p>
            <a:pPr marL="0" indent="0">
              <a:buNone/>
            </a:pPr>
            <a:r>
              <a:rPr lang="en-US"/>
              <a:t>Encode of the </a:t>
            </a:r>
            <a:r>
              <a:rPr lang="en-US" err="1"/>
              <a:t>GauGAN</a:t>
            </a:r>
            <a:r>
              <a:rPr lang="en-US"/>
              <a:t> encodes the original image into a mean and standard deviation from which to sample noise</a:t>
            </a:r>
          </a:p>
          <a:p>
            <a:pPr marL="0" indent="0">
              <a:buNone/>
            </a:pPr>
            <a:r>
              <a:rPr lang="en-US"/>
              <a:t>Generator adds to each batch normalization layer, the noise that is reshaped and </a:t>
            </a:r>
            <a:r>
              <a:rPr lang="en-US" err="1"/>
              <a:t>upsampled</a:t>
            </a:r>
            <a:r>
              <a:rPr lang="en-US"/>
              <a:t> to the target image size.</a:t>
            </a:r>
          </a:p>
          <a:p>
            <a:pPr marL="0" indent="0">
              <a:buNone/>
            </a:pPr>
            <a:r>
              <a:rPr lang="en-US"/>
              <a:t>Discriminator follows a multi-scale design with </a:t>
            </a:r>
            <a:r>
              <a:rPr lang="en-US" err="1"/>
              <a:t>InstanceNorm</a:t>
            </a:r>
            <a:r>
              <a:rPr lang="en-US"/>
              <a:t> applying spectral normalization to all convolutional layers.</a:t>
            </a:r>
          </a:p>
          <a:p>
            <a:pPr marL="0" indent="0">
              <a:buNone/>
            </a:pPr>
            <a:r>
              <a:rPr lang="en-US"/>
              <a:t>Loss function imposed a 0.05 weight KLD (</a:t>
            </a:r>
            <a:r>
              <a:rPr lang="en-US" err="1"/>
              <a:t>Kullbach</a:t>
            </a:r>
            <a:r>
              <a:rPr lang="en-US"/>
              <a:t>-Leiber divergence) loss term on the gaussian statistic generated by the encoder.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0c823f23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20c823f23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Speaker: Joe</a:t>
            </a:r>
          </a:p>
          <a:p>
            <a:pPr marL="0" indent="0">
              <a:lnSpc>
                <a:spcPct val="114999"/>
              </a:lnSpc>
              <a:spcAft>
                <a:spcPts val="1200"/>
              </a:spcAft>
              <a:buNone/>
            </a:pPr>
            <a:r>
              <a:rPr lang="en-US"/>
              <a:t>After removing the dark images from the original set we were able to improve the quality of the images.</a:t>
            </a:r>
          </a:p>
          <a:p>
            <a:pPr marL="0" indent="0">
              <a:lnSpc>
                <a:spcPct val="114999"/>
              </a:lnSpc>
              <a:spcAft>
                <a:spcPts val="1200"/>
              </a:spcAft>
              <a:buNone/>
            </a:pPr>
            <a:r>
              <a:rPr lang="en-US"/>
              <a:t>Only data from the training set was used to train the GAN to prevent any data ‘leakage’ from the validation and test sets.</a:t>
            </a:r>
          </a:p>
          <a:p>
            <a:pPr marL="0" indent="0">
              <a:buNone/>
            </a:pPr>
            <a:endParaRPr lang="en-US"/>
          </a:p>
        </p:txBody>
      </p:sp>
    </p:spTree>
    <p:extLst>
      <p:ext uri="{BB962C8B-B14F-4D97-AF65-F5344CB8AC3E}">
        <p14:creationId xmlns:p14="http://schemas.microsoft.com/office/powerpoint/2010/main" val="2085487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20c823f23e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20c823f23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Speaker: Ryan</a:t>
            </a:r>
          </a:p>
          <a:p>
            <a:pPr marL="0" indent="0">
              <a:buNone/>
            </a:pPr>
            <a:endParaRPr lang="en-US"/>
          </a:p>
          <a:p>
            <a:pPr>
              <a:buNone/>
            </a:pPr>
            <a:r>
              <a:rPr lang="en-US"/>
              <a:t>For the convolutional neural network, we used a slightly modified version of the </a:t>
            </a:r>
            <a:r>
              <a:rPr lang="en-US" err="1"/>
              <a:t>well known</a:t>
            </a:r>
            <a:r>
              <a:rPr lang="en-US"/>
              <a:t> VGG-16 architecture due to its strong performance in medical classification tasks. The data here show our image and patient level classification accuracies of 82% and 88% after 100 training epochs. </a:t>
            </a:r>
          </a:p>
          <a:p>
            <a:pPr>
              <a:buNone/>
            </a:pPr>
            <a:endParaRPr lang="en-US"/>
          </a:p>
          <a:p>
            <a:pPr>
              <a:buNone/>
            </a:pPr>
            <a:r>
              <a:rPr lang="en-US"/>
              <a:t>It's interesting to see some of the misclassified images. It looks like image #1, #4, and #6 were all misclassified as bacterial, possibly because of the camera flash mimicking white bacterial colonies. </a:t>
            </a:r>
          </a:p>
          <a:p>
            <a:pPr>
              <a:buNone/>
            </a:pPr>
            <a:endParaRPr lang="en-US"/>
          </a:p>
          <a:p>
            <a:pPr>
              <a:buNone/>
            </a:pPr>
            <a:r>
              <a:rPr lang="en-US"/>
              <a:t>So of course, the next step was to try different data augmentations to address those issues. (next slide)</a:t>
            </a:r>
          </a:p>
          <a:p>
            <a:pPr>
              <a:buNone/>
            </a:pPr>
            <a:endParaRPr lang="en-US"/>
          </a:p>
          <a:p>
            <a:pPr>
              <a:buNone/>
            </a:pPr>
            <a:endParaRPr lang="en-US"/>
          </a:p>
          <a:p>
            <a:pPr>
              <a:buNone/>
            </a:pPr>
            <a:r>
              <a:rPr lang="en-US"/>
              <a:t>-------Background on patient vs image level accuracy (in case of questions)</a:t>
            </a:r>
          </a:p>
          <a:p>
            <a:pPr>
              <a:buNone/>
            </a:pPr>
            <a:r>
              <a:rPr lang="en-US"/>
              <a:t>(Class predictions were averaged across images for patients that submitted multiple images). Patient level accuracy scores tended to be higher than image level accuracy scores because, for patients that submitted 2+ images, the models tended to consistently misclassify the images (as opposed to classifying one image correctly and the remaining images incorrectly). [IMAGES #3 and #4 ARE FROM SAME PATIENT]</a:t>
            </a:r>
          </a:p>
          <a:p>
            <a:pPr>
              <a:buNone/>
            </a:pPr>
            <a:endParaRPr lang="en-US"/>
          </a:p>
          <a:p>
            <a:pPr>
              <a:buNone/>
            </a:pPr>
            <a:r>
              <a:rPr lang="en-US"/>
              <a:t>During training, we determined that the pre-trained weights generalized better on the test set compared to randomized initial weights. </a:t>
            </a:r>
            <a:br>
              <a:rPr lang="en-US"/>
            </a:b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0c823f23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20c823f23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 </a:t>
            </a:r>
          </a:p>
          <a:p>
            <a:pPr>
              <a:buNone/>
            </a:pPr>
            <a:r>
              <a:rPr lang="en-US"/>
              <a:t>Speaker: Ryan</a:t>
            </a:r>
          </a:p>
          <a:p>
            <a:pPr>
              <a:buNone/>
            </a:pPr>
            <a:endParaRPr lang="en-US"/>
          </a:p>
          <a:p>
            <a:pPr>
              <a:buNone/>
            </a:pPr>
            <a:r>
              <a:rPr lang="en-US"/>
              <a:t>We tried several different augmentation methods, including brightness and contrast changes to mimic camera flashes, scaling/shifting/rotating, RGB color shifts, adding random noise, changing the hue, and adding new training images from the GAN generated images. </a:t>
            </a:r>
          </a:p>
          <a:p>
            <a:pPr>
              <a:buNone/>
            </a:pPr>
            <a:endParaRPr lang="en-US"/>
          </a:p>
          <a:p>
            <a:pPr>
              <a:buNone/>
            </a:pPr>
            <a:r>
              <a:rPr lang="en-US"/>
              <a:t>But generally speaking, augmenting the training data did not impact the classification performance, and we actually started to see some overfitting on the training data as we brought in more augmentations. (next)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0c823f23e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0c823f23e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Speaker: Ryan</a:t>
            </a:r>
          </a:p>
          <a:p>
            <a:pPr marL="0" indent="0">
              <a:buNone/>
            </a:pPr>
            <a:endParaRPr lang="en-US"/>
          </a:p>
          <a:p>
            <a:pPr marL="0" indent="0">
              <a:buNone/>
            </a:pPr>
            <a:r>
              <a:rPr lang="en"/>
              <a:t>And then, finally, we wanted to see how our classifications could improve after adding in the patient metadata, which we passed to a fully connected ANN layer. </a:t>
            </a:r>
            <a:endParaRPr lang="en-US"/>
          </a:p>
          <a:p>
            <a:pPr marL="0" indent="0">
              <a:buNone/>
            </a:pPr>
            <a:endParaRPr lang="en-US"/>
          </a:p>
          <a:p>
            <a:pPr marL="0" indent="0">
              <a:buNone/>
            </a:pPr>
            <a:r>
              <a:rPr lang="en-US"/>
              <a:t>For the ANN, we used a simple fully connected network with 1 input layer, 1 hidden layer and 1 output layer. Each layer had a bias term and used a </a:t>
            </a:r>
            <a:r>
              <a:rPr lang="en-US" err="1"/>
              <a:t>ReLU</a:t>
            </a:r>
            <a:r>
              <a:rPr lang="en-US"/>
              <a:t> activation function. </a:t>
            </a:r>
          </a:p>
          <a:p>
            <a:pPr marL="0" indent="0">
              <a:buNone/>
            </a:pPr>
            <a:br>
              <a:rPr lang="en-US"/>
            </a:br>
            <a:r>
              <a:rPr lang="en"/>
              <a:t>Without any input from the CNN, our ANN was able to classify 92% of patients in the test group correctly, which is already impressive. </a:t>
            </a:r>
            <a:r>
              <a:rPr lang="en-US"/>
              <a:t>But when we added the image class scores from the CNN to the ANN model, we actually got our prediction accuracy up to 100% on the validation set. </a:t>
            </a:r>
          </a:p>
          <a:p>
            <a:pPr marL="0" indent="0">
              <a:buNone/>
            </a:pPr>
            <a:endParaRPr lang="en-US"/>
          </a:p>
          <a:p>
            <a:pPr marL="0" indent="0">
              <a:buNone/>
            </a:pPr>
            <a:r>
              <a:rPr lang="en-US"/>
              <a:t>The results were very promising, but we'll talk about some of the limitations of this approach and why our models might be over-performing on our dataset. (next slide)</a:t>
            </a:r>
          </a:p>
          <a:p>
            <a:pPr marL="0" indent="0">
              <a:buNone/>
            </a:pPr>
            <a:endParaRPr lang="en-US"/>
          </a:p>
          <a:p>
            <a:pPr marL="0" indent="0">
              <a:buNone/>
            </a:pPr>
            <a:r>
              <a:rPr lang="en-US"/>
              <a:t>--Additional context:</a:t>
            </a:r>
          </a:p>
          <a:p>
            <a:pPr marL="0" indent="0">
              <a:buNone/>
            </a:pPr>
            <a:r>
              <a:rPr lang="en-US"/>
              <a:t>Cross entropy loss function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20c823f23e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20c823f23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Speaker: Ryan</a:t>
            </a:r>
          </a:p>
          <a:p>
            <a:pPr marL="0" indent="0">
              <a:buNone/>
            </a:pPr>
            <a:endParaRPr lang="en-US"/>
          </a:p>
          <a:p>
            <a:pPr marL="0" indent="0">
              <a:buNone/>
            </a:pPr>
            <a:r>
              <a:rPr lang="en-US" dirty="0"/>
              <a:t>So, first, our models are trained on data that is representative only of the patient population that visited our network of doctors, and the data was fairly balanced between normal, bacterial, and COVID cases, which is not necessarily representative of the overall population, where bacterial pharyngitis and COVID have low population prevalence. </a:t>
            </a:r>
          </a:p>
          <a:p>
            <a:pPr marL="0" indent="0">
              <a:buNone/>
            </a:pPr>
            <a:endParaRPr lang="en-US"/>
          </a:p>
          <a:p>
            <a:pPr marL="0" indent="0">
              <a:buNone/>
            </a:pPr>
            <a:r>
              <a:rPr lang="en-US" dirty="0"/>
              <a:t>So what that means is that if we rolled out this model to the entire population as-is, we would over-diagnose those classes. </a:t>
            </a:r>
          </a:p>
          <a:p>
            <a:pPr marL="0" indent="0">
              <a:buNone/>
            </a:pPr>
            <a:r>
              <a:rPr lang="en-US" dirty="0"/>
              <a:t>But this is a classic class imbalance problem, and you will have to decide what tradeoffs you are willing to make. </a:t>
            </a:r>
          </a:p>
          <a:p>
            <a:pPr marL="0" indent="0">
              <a:buNone/>
            </a:pPr>
            <a:endParaRPr lang="en-US"/>
          </a:p>
          <a:p>
            <a:pPr marL="0" indent="0">
              <a:buNone/>
            </a:pPr>
            <a:r>
              <a:rPr lang="en-US" dirty="0"/>
              <a:t>Secondly, Our COVID-19 patients skewed toward later disease stages and had a harder time opening their mouths, which made the images darker. So it is possible that our CNN model had an easier time identifying COVID patients just because the images tended to be darker than normal and bacterial images. </a:t>
            </a:r>
          </a:p>
          <a:p>
            <a:pPr marL="0" indent="0">
              <a:buNone/>
            </a:pPr>
            <a:endParaRPr lang="en-US" dirty="0"/>
          </a:p>
          <a:p>
            <a:pPr marL="0" indent="0">
              <a:buNone/>
            </a:pPr>
            <a:r>
              <a:rPr lang="en-US" dirty="0"/>
              <a:t>And lastly, you also have misclassification risk: False negatives for bacterial pharyngitis or COVID could cause some patients to not seek out preventative care and also increase disease transmission. That's all we have for you guys today, so let's open it up for questions!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Joe: So the end goal here is to create an end to end solution where a patient or doctor can upload an image and some medical information about the patient, and get a prediction about whether the patient has bacterial pharyngitis, COVID 19, or neither. And that inference could take place on an edge device or through a web service with the models hosted in the cloud. </a:t>
            </a:r>
          </a:p>
        </p:txBody>
      </p:sp>
    </p:spTree>
    <p:extLst>
      <p:ext uri="{BB962C8B-B14F-4D97-AF65-F5344CB8AC3E}">
        <p14:creationId xmlns:p14="http://schemas.microsoft.com/office/powerpoint/2010/main" val="2745224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Joe: To try to make remote COVID diagnosis a reality, we started by collecting data from a network of collaborators in the medical field.</a:t>
            </a:r>
            <a:endParaRPr lang="en-US"/>
          </a:p>
          <a:p>
            <a:pPr>
              <a:buNone/>
            </a:pPr>
            <a:endParaRPr lang="en-US">
              <a:latin typeface="Calibri"/>
              <a:cs typeface="Calibri"/>
            </a:endParaRPr>
          </a:p>
          <a:p>
            <a:pPr>
              <a:buNone/>
            </a:pPr>
            <a:r>
              <a:rPr lang="en-US">
                <a:latin typeface="Calibri"/>
                <a:cs typeface="Calibri"/>
              </a:rPr>
              <a:t>The data included: </a:t>
            </a:r>
            <a:endParaRPr lang="en-US"/>
          </a:p>
          <a:p>
            <a:pPr marL="171450" indent="-171450"/>
            <a:r>
              <a:rPr lang="en-US"/>
              <a:t>Age, Sex, and Race of the patient</a:t>
            </a:r>
            <a:endParaRPr lang="en-US">
              <a:latin typeface="Calibri"/>
              <a:cs typeface="Calibri"/>
            </a:endParaRPr>
          </a:p>
          <a:p>
            <a:pPr marL="171450" indent="-171450"/>
            <a:r>
              <a:rPr lang="en-US"/>
              <a:t>Symptoms: fever, pain while swallowing, difficulty swallowing, cough, etc. </a:t>
            </a:r>
          </a:p>
          <a:p>
            <a:pPr marL="171450" indent="-171450"/>
            <a:r>
              <a:rPr lang="en-US"/>
              <a:t>Date of Contagion (Approx.)</a:t>
            </a:r>
          </a:p>
          <a:p>
            <a:pPr marL="171450" indent="-171450"/>
            <a:r>
              <a:rPr lang="en-US"/>
              <a:t>Clinical questionnaire for each photo of a patient with COVID</a:t>
            </a:r>
          </a:p>
          <a:p>
            <a:pPr marL="171450" indent="-171450"/>
            <a:r>
              <a:rPr lang="en-US"/>
              <a:t>Pictures of a patient with or without added pathology (bacterial pharyngitis, another viral pharyngitis, or a healthy patient).</a:t>
            </a:r>
          </a:p>
          <a:p>
            <a:pPr>
              <a:buNone/>
            </a:pPr>
            <a:endParaRPr lang="en-US">
              <a:latin typeface="Calibri"/>
              <a:cs typeface="Calibri"/>
            </a:endParaRPr>
          </a:p>
          <a:p>
            <a:pPr>
              <a:buNone/>
            </a:pPr>
            <a:endParaRPr lang="en-US">
              <a:latin typeface="Calibri"/>
              <a:cs typeface="Calibri"/>
            </a:endParaRPr>
          </a:p>
          <a:p>
            <a:pPr>
              <a:buNone/>
            </a:pPr>
            <a:r>
              <a:rPr lang="en-US">
                <a:latin typeface="Calibri"/>
                <a:cs typeface="Calibri"/>
              </a:rPr>
              <a:t>Then we started developing the architecture for the project, which </a:t>
            </a:r>
          </a:p>
        </p:txBody>
      </p:sp>
    </p:spTree>
    <p:extLst>
      <p:ext uri="{BB962C8B-B14F-4D97-AF65-F5344CB8AC3E}">
        <p14:creationId xmlns:p14="http://schemas.microsoft.com/office/powerpoint/2010/main" val="2137469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20c823f23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20c823f23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Speaker: Joe</a:t>
            </a:r>
          </a:p>
          <a:p>
            <a:pPr>
              <a:buNone/>
            </a:pPr>
            <a:r>
              <a:rPr lang="en-US">
                <a:latin typeface="Calibri"/>
                <a:cs typeface="Calibri"/>
              </a:rPr>
              <a:t>When it comes to understanding the impact a disease has, we need to understand 4 main aspects of its impact:</a:t>
            </a:r>
          </a:p>
          <a:p>
            <a:pPr>
              <a:buNone/>
            </a:pPr>
            <a:r>
              <a:rPr lang="en-US">
                <a:latin typeface="Calibri"/>
                <a:cs typeface="Calibri"/>
              </a:rPr>
              <a:t>1) Prevalence, which is the number of people in a determinate period of time (1 year) that have the disease</a:t>
            </a:r>
          </a:p>
          <a:p>
            <a:pPr>
              <a:buNone/>
            </a:pPr>
            <a:r>
              <a:rPr lang="en-US">
                <a:latin typeface="Calibri"/>
                <a:cs typeface="Calibri"/>
              </a:rPr>
              <a:t>2) Incidence, are the new cases that are diagnosed with such disease.</a:t>
            </a:r>
          </a:p>
          <a:p>
            <a:pPr>
              <a:buNone/>
            </a:pPr>
            <a:r>
              <a:rPr lang="en-US">
                <a:latin typeface="Calibri"/>
                <a:cs typeface="Calibri"/>
              </a:rPr>
              <a:t>3) Death rate</a:t>
            </a:r>
          </a:p>
          <a:p>
            <a:pPr>
              <a:buNone/>
            </a:pPr>
            <a:r>
              <a:rPr lang="en-US">
                <a:latin typeface="Calibri"/>
                <a:cs typeface="Calibri"/>
              </a:rPr>
              <a:t>4) Government expenditure. </a:t>
            </a:r>
          </a:p>
          <a:p>
            <a:pPr>
              <a:buNone/>
            </a:pPr>
            <a:endParaRPr lang="en-US">
              <a:latin typeface="Calibri"/>
              <a:cs typeface="Calibri"/>
            </a:endParaRPr>
          </a:p>
          <a:p>
            <a:pPr>
              <a:buNone/>
            </a:pPr>
            <a:r>
              <a:rPr lang="en-US">
                <a:latin typeface="Calibri"/>
                <a:cs typeface="Calibri"/>
              </a:rPr>
              <a:t>When we just look at one of these parameters alone, we get a wrong idea of how to tackle the disease.</a:t>
            </a:r>
          </a:p>
          <a:p>
            <a:pPr>
              <a:buNone/>
            </a:pPr>
            <a:r>
              <a:rPr lang="en-US">
                <a:latin typeface="Calibri"/>
                <a:cs typeface="Calibri"/>
              </a:rPr>
              <a:t>High mortality, with low early diagnosis, affects  both real incidence and prevalence (since we are not able to know the number of people with the disease or treat it properly. </a:t>
            </a:r>
          </a:p>
          <a:p>
            <a:pPr>
              <a:buNone/>
            </a:pPr>
            <a:r>
              <a:rPr lang="en-US">
                <a:latin typeface="Calibri"/>
                <a:cs typeface="Calibri"/>
              </a:rPr>
              <a:t>Eventually, that impacts budgeting  for future healthcare policies and strategies. </a:t>
            </a:r>
            <a:endParaRPr lang="en-US"/>
          </a:p>
          <a:p>
            <a:pPr>
              <a:buNone/>
            </a:pPr>
            <a:r>
              <a:rPr lang="en-US">
                <a:latin typeface="Calibri"/>
                <a:cs typeface="Calibri"/>
              </a:rPr>
              <a:t>For example, Initially, we had scarce testing in the US. That didn't give us a real understanding of the spread rate of COVID and we are now facing budgeting issues for vaccination programs and hospital funding.</a:t>
            </a:r>
            <a:endParaRPr lang="en-US"/>
          </a:p>
        </p:txBody>
      </p:sp>
    </p:spTree>
    <p:extLst>
      <p:ext uri="{BB962C8B-B14F-4D97-AF65-F5344CB8AC3E}">
        <p14:creationId xmlns:p14="http://schemas.microsoft.com/office/powerpoint/2010/main" val="53657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Joe: </a:t>
            </a:r>
            <a:r>
              <a:rPr lang="en"/>
              <a:t>As with any infection, early detection is key to minimizing the effects. Unfortunately, the current methods to detect COVID-19 require either over-the-counter testing kits or in-person testing. Issues with supply chain has shown us that over-the-counter testing is not always available and in-person testing can place potentially “negative” patients in an environment that they get exposed to Covid at the testing site.</a:t>
            </a:r>
          </a:p>
          <a:p>
            <a:pPr>
              <a:buNone/>
            </a:pPr>
            <a:endParaRPr lang="en"/>
          </a:p>
          <a:p>
            <a:pPr>
              <a:buNone/>
            </a:pPr>
            <a:r>
              <a:rPr lang="en"/>
              <a:t>What if... we could work towards remote disease detection using images and a short survey documenting the type and severity of symptoms, vaccination status, </a:t>
            </a:r>
            <a:r>
              <a:rPr lang="en" err="1"/>
              <a:t>etc</a:t>
            </a:r>
            <a:r>
              <a:rPr lang="en"/>
              <a:t>?</a:t>
            </a:r>
          </a:p>
        </p:txBody>
      </p:sp>
    </p:spTree>
    <p:extLst>
      <p:ext uri="{BB962C8B-B14F-4D97-AF65-F5344CB8AC3E}">
        <p14:creationId xmlns:p14="http://schemas.microsoft.com/office/powerpoint/2010/main" val="10190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Joe: So the end goal here is to create an end to end solution where a patient or doctor can upload an image and some medical information about the patient, and get a prediction about whether the patient has bacterial pharyngitis, COVID 19, or neither. And that inference could take place on an edge device or through a web service with the models hosted in the cloud. </a:t>
            </a:r>
          </a:p>
        </p:txBody>
      </p:sp>
    </p:spTree>
    <p:extLst>
      <p:ext uri="{BB962C8B-B14F-4D97-AF65-F5344CB8AC3E}">
        <p14:creationId xmlns:p14="http://schemas.microsoft.com/office/powerpoint/2010/main" val="99127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Speaker: Joe</a:t>
            </a:r>
            <a:r>
              <a:rPr lang="en-US">
                <a:latin typeface="Calibri"/>
                <a:cs typeface="Calibri"/>
              </a:rPr>
              <a:t> </a:t>
            </a:r>
            <a:endParaRPr lang="en-US"/>
          </a:p>
          <a:p>
            <a:pPr>
              <a:buNone/>
            </a:pPr>
            <a:endParaRPr lang="en-US">
              <a:latin typeface="Calibri"/>
              <a:cs typeface="Calibri"/>
            </a:endParaRPr>
          </a:p>
          <a:p>
            <a:pPr>
              <a:buNone/>
            </a:pPr>
            <a:r>
              <a:rPr lang="en-US">
                <a:latin typeface="Calibri"/>
                <a:cs typeface="Calibri"/>
              </a:rPr>
              <a:t>To try to make remote COVID diagnosis a reality, we started by collecting data from a network of collaborators in the medical field.</a:t>
            </a:r>
            <a:endParaRPr lang="en-US"/>
          </a:p>
          <a:p>
            <a:pPr>
              <a:buNone/>
            </a:pPr>
            <a:endParaRPr lang="en-US">
              <a:latin typeface="Calibri"/>
              <a:cs typeface="Calibri"/>
            </a:endParaRPr>
          </a:p>
          <a:p>
            <a:pPr>
              <a:buNone/>
            </a:pPr>
            <a:r>
              <a:rPr lang="en-US">
                <a:latin typeface="Calibri"/>
                <a:cs typeface="Calibri"/>
              </a:rPr>
              <a:t>The data included: </a:t>
            </a:r>
            <a:endParaRPr lang="en-US"/>
          </a:p>
          <a:p>
            <a:pPr marL="171450" indent="-171450"/>
            <a:r>
              <a:rPr lang="en-US"/>
              <a:t>Age, Sex, and Race of the patient</a:t>
            </a:r>
            <a:endParaRPr lang="en-US">
              <a:latin typeface="Calibri"/>
              <a:cs typeface="Calibri"/>
            </a:endParaRPr>
          </a:p>
          <a:p>
            <a:pPr marL="171450" indent="-171450"/>
            <a:r>
              <a:rPr lang="en-US"/>
              <a:t>Symptoms: fever, pain while swallowing, difficulty swallowing, cough, etc. </a:t>
            </a:r>
          </a:p>
          <a:p>
            <a:pPr marL="171450" indent="-171450"/>
            <a:r>
              <a:rPr lang="en-US"/>
              <a:t>Vaccination status, Ag/Ab/PCR tests results</a:t>
            </a:r>
          </a:p>
          <a:p>
            <a:pPr marL="171450" indent="-171450"/>
            <a:r>
              <a:rPr lang="en-US"/>
              <a:t>Diagnostic Impression</a:t>
            </a:r>
          </a:p>
          <a:p>
            <a:pPr marL="171450" indent="-171450"/>
            <a:r>
              <a:rPr lang="en-US"/>
              <a:t>Date of Contagion (Approx.)</a:t>
            </a:r>
          </a:p>
          <a:p>
            <a:pPr marL="171450" indent="-171450"/>
            <a:r>
              <a:rPr lang="en-US"/>
              <a:t>Clinical questionnaire for each photo of a patient with COVID</a:t>
            </a:r>
          </a:p>
          <a:p>
            <a:pPr marL="171450" indent="-171450"/>
            <a:r>
              <a:rPr lang="en-US"/>
              <a:t>Pictures of a patient with or without added pathology (bacterial pharyngitis, another viral pharyngitis, or a healthy patient).</a:t>
            </a:r>
          </a:p>
          <a:p>
            <a:pPr>
              <a:buNone/>
            </a:pPr>
            <a:endParaRPr lang="en-US">
              <a:latin typeface="Calibri"/>
              <a:cs typeface="Calibri"/>
            </a:endParaRPr>
          </a:p>
          <a:p>
            <a:pPr>
              <a:buNone/>
            </a:pPr>
            <a:endParaRPr lang="en-US">
              <a:latin typeface="Calibri"/>
              <a:cs typeface="Calibri"/>
            </a:endParaRPr>
          </a:p>
          <a:p>
            <a:pPr>
              <a:buNone/>
            </a:pPr>
            <a:r>
              <a:rPr lang="en-US">
                <a:latin typeface="Calibri"/>
                <a:cs typeface="Calibri"/>
              </a:rPr>
              <a:t>Then we started developing the architecture for the project, which </a:t>
            </a:r>
          </a:p>
        </p:txBody>
      </p:sp>
    </p:spTree>
    <p:extLst>
      <p:ext uri="{BB962C8B-B14F-4D97-AF65-F5344CB8AC3E}">
        <p14:creationId xmlns:p14="http://schemas.microsoft.com/office/powerpoint/2010/main" val="63457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20c823f23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20c823f23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Joe: Of course, we didn't want to b</a:t>
            </a:r>
            <a:r>
              <a:rPr lang="en" err="1"/>
              <a:t>uild</a:t>
            </a:r>
            <a:r>
              <a:rPr lang="en"/>
              <a:t> everything from scratch, we performed a literature review to determine if there were projects with similar goals, and designed our approach around what had worked well for other research teams.</a:t>
            </a:r>
            <a:endParaRPr lang="en-US"/>
          </a:p>
          <a:p>
            <a:pPr marL="0" indent="0">
              <a:buNone/>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20c823f23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20c823f23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Speaker: Joe</a:t>
            </a:r>
          </a:p>
          <a:p>
            <a:pPr marL="0" indent="0">
              <a:buNone/>
            </a:pPr>
            <a:endParaRPr lang="en-US"/>
          </a:p>
          <a:p>
            <a:pPr marL="0" indent="0">
              <a:buNone/>
            </a:pP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A medical triad is </a:t>
            </a:r>
            <a:r>
              <a:rPr lang="en-US" b="1"/>
              <a:t>a group of three signs or symptoms, the result of injury to three organs, which characterize a specific medical condition</a:t>
            </a:r>
            <a:r>
              <a:rPr lang="en-US"/>
              <a:t>. The appearance of all three signs conjoined together in another patient, points to that the patient has the same medical condition, or diagnosis. Antipyretic can change the value of temperature.</a:t>
            </a:r>
          </a:p>
        </p:txBody>
      </p:sp>
    </p:spTree>
    <p:extLst>
      <p:ext uri="{BB962C8B-B14F-4D97-AF65-F5344CB8AC3E}">
        <p14:creationId xmlns:p14="http://schemas.microsoft.com/office/powerpoint/2010/main" val="1058490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0c823f23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20c823f23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Speaker: Joe</a:t>
            </a:r>
          </a:p>
          <a:p>
            <a:pPr marL="0" indent="0">
              <a:buNone/>
            </a:pPr>
            <a:endParaRPr lang="en-US"/>
          </a:p>
          <a:p>
            <a:pPr marL="171450" indent="-171450">
              <a:lnSpc>
                <a:spcPct val="114999"/>
              </a:lnSpc>
              <a:spcBef>
                <a:spcPts val="1200"/>
              </a:spcBef>
            </a:pPr>
            <a:r>
              <a:rPr lang="en"/>
              <a:t>Our data came from doctors that work in secondary and tertiary level of care hospitals (where more complicated cases are referred by primary care physicians), also most of our patients that volunteered for our experiment were in stage 2 (Pneumonia/respiratory symptoms) and stage 3 </a:t>
            </a:r>
            <a:r>
              <a:rPr lang="en-US"/>
              <a:t>(Organ failure), whereas the prevalence of COVID-19 is higher of those in stage 1: Flu-like symptoms or asymptomatic</a:t>
            </a:r>
          </a:p>
          <a:p>
            <a:pPr marL="0" indent="0">
              <a:buNone/>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13_70DBF23A.xm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A_0.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27.svg"/><Relationship Id="rId3" Type="http://schemas.microsoft.com/office/2018/10/relationships/comments" Target="../comments/modernComment_11A_CDDF68AA.xml"/><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10" Type="http://schemas.microsoft.com/office/2007/relationships/hdphoto" Target="../media/hdphoto2.wdp"/><Relationship Id="rId4" Type="http://schemas.openxmlformats.org/officeDocument/2006/relationships/image" Target="../media/image21.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png"/><Relationship Id="rId3" Type="http://schemas.openxmlformats.org/officeDocument/2006/relationships/image" Target="../media/image60.png"/><Relationship Id="rId7" Type="http://schemas.openxmlformats.org/officeDocument/2006/relationships/image" Target="../media/image34.svg"/><Relationship Id="rId12" Type="http://schemas.openxmlformats.org/officeDocument/2006/relationships/image" Target="../media/image39.svg"/><Relationship Id="rId17" Type="http://schemas.openxmlformats.org/officeDocument/2006/relationships/image" Target="../media/image47.png"/><Relationship Id="rId2" Type="http://schemas.openxmlformats.org/officeDocument/2006/relationships/notesSlide" Target="../notesSlides/notesSlide18.xml"/><Relationship Id="rId16"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eg"/><Relationship Id="rId14" Type="http://schemas.openxmlformats.org/officeDocument/2006/relationships/image" Target="../media/image41.sv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hyperlink" Target="https://www.noticiadesalud.com/2020/04/el-laboratorio-de-microbiologia-de-hc.html" TargetMode="External"/><Relationship Id="rId13" Type="http://schemas.openxmlformats.org/officeDocument/2006/relationships/image" Target="../media/image14.jpeg"/><Relationship Id="rId18" Type="http://schemas.openxmlformats.org/officeDocument/2006/relationships/image" Target="../media/image18.svg"/><Relationship Id="rId3" Type="http://schemas.openxmlformats.org/officeDocument/2006/relationships/image" Target="../media/image7.jpeg"/><Relationship Id="rId7" Type="http://schemas.openxmlformats.org/officeDocument/2006/relationships/image" Target="../media/image9.jpeg"/><Relationship Id="rId12" Type="http://schemas.openxmlformats.org/officeDocument/2006/relationships/image" Target="../media/image13.sv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svg"/><Relationship Id="rId20"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hyperlink" Target="https://www.deshabhimani.com/english/news/kerala/price-for-covid-tests-in-state-reduces-further-rt-pcr-rs-1500/3406" TargetMode="External"/><Relationship Id="rId11" Type="http://schemas.openxmlformats.org/officeDocument/2006/relationships/image" Target="../media/image12.png"/><Relationship Id="rId5" Type="http://schemas.openxmlformats.org/officeDocument/2006/relationships/image" Target="../media/image8.jpeg"/><Relationship Id="rId15" Type="http://schemas.openxmlformats.org/officeDocument/2006/relationships/image" Target="../media/image15.png"/><Relationship Id="rId10" Type="http://schemas.openxmlformats.org/officeDocument/2006/relationships/image" Target="../media/image11.svg"/><Relationship Id="rId19" Type="http://schemas.openxmlformats.org/officeDocument/2006/relationships/image" Target="../media/image19.svg"/><Relationship Id="rId4" Type="http://schemas.openxmlformats.org/officeDocument/2006/relationships/hyperlink" Target="https://www.middleeastmonitor.com/20200922-who-supplies-gaza-with-covid-19-testing-kits-amid-shortage/" TargetMode="External"/><Relationship Id="rId9" Type="http://schemas.openxmlformats.org/officeDocument/2006/relationships/image" Target="../media/image10.png"/><Relationship Id="rId14" Type="http://schemas.openxmlformats.org/officeDocument/2006/relationships/hyperlink" Target="http://reasonablywell-julia.blogspot.com/2010_11_01_archive.htm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2.wdp"/><Relationship Id="rId3" Type="http://schemas.microsoft.com/office/2018/10/relationships/comments" Target="../comments/modernComment_112_67CEECB5.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5.xml"/><Relationship Id="rId1" Type="http://schemas.openxmlformats.org/officeDocument/2006/relationships/video" Target="https://www.youtube.com/embed/-jzFMePNuzM?feature=oembed" TargetMode="External"/><Relationship Id="rId4" Type="http://schemas.openxmlformats.org/officeDocument/2006/relationships/hyperlink" Target="https://youtu.be/-jzFMePNuz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png"/><Relationship Id="rId18" Type="http://schemas.openxmlformats.org/officeDocument/2006/relationships/image" Target="../media/image44.jpeg"/><Relationship Id="rId3" Type="http://schemas.microsoft.com/office/2018/10/relationships/comments" Target="../comments/modernComment_111_4936194D.xml"/><Relationship Id="rId21" Type="http://schemas.openxmlformats.org/officeDocument/2006/relationships/image" Target="../media/image24.png"/><Relationship Id="rId7" Type="http://schemas.openxmlformats.org/officeDocument/2006/relationships/image" Target="../media/image34.svg"/><Relationship Id="rId12" Type="http://schemas.openxmlformats.org/officeDocument/2006/relationships/image" Target="../media/image39.svg"/><Relationship Id="rId17" Type="http://schemas.openxmlformats.org/officeDocument/2006/relationships/image" Target="../media/image25.png"/><Relationship Id="rId2" Type="http://schemas.openxmlformats.org/officeDocument/2006/relationships/notesSlide" Target="../notesSlides/notesSlide5.xml"/><Relationship Id="rId16" Type="http://schemas.openxmlformats.org/officeDocument/2006/relationships/image" Target="../media/image43.png"/><Relationship Id="rId20"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svg"/><Relationship Id="rId23" Type="http://schemas.openxmlformats.org/officeDocument/2006/relationships/image" Target="../media/image47.png"/><Relationship Id="rId10" Type="http://schemas.openxmlformats.org/officeDocument/2006/relationships/image" Target="../media/image37.png"/><Relationship Id="rId19" Type="http://schemas.openxmlformats.org/officeDocument/2006/relationships/image" Target="../media/image45.jpeg"/><Relationship Id="rId4" Type="http://schemas.openxmlformats.org/officeDocument/2006/relationships/image" Target="../media/image31.png"/><Relationship Id="rId9" Type="http://schemas.openxmlformats.org/officeDocument/2006/relationships/image" Target="../media/image36.jpeg"/><Relationship Id="rId14" Type="http://schemas.openxmlformats.org/officeDocument/2006/relationships/image" Target="../media/image41.svg"/><Relationship Id="rId22"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20203" y="268248"/>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Deep Learning Based Covid-19 Identification</a:t>
            </a:r>
            <a:endParaRPr/>
          </a:p>
        </p:txBody>
      </p:sp>
      <p:pic>
        <p:nvPicPr>
          <p:cNvPr id="1028" name="Picture 4" descr="Profile photo for Joe Villasenor">
            <a:extLst>
              <a:ext uri="{FF2B5EF4-FFF2-40B4-BE49-F238E27FC236}">
                <a16:creationId xmlns:a16="http://schemas.microsoft.com/office/drawing/2014/main" id="{AEA48F35-42E8-4DDD-84D3-23F3B769C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211" y="2525342"/>
            <a:ext cx="1385549" cy="13855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photo for Napoleon Paxton">
            <a:extLst>
              <a:ext uri="{FF2B5EF4-FFF2-40B4-BE49-F238E27FC236}">
                <a16:creationId xmlns:a16="http://schemas.microsoft.com/office/drawing/2014/main" id="{2004DBE9-7E5C-4407-A4E7-425B2D6B5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321" y="2525342"/>
            <a:ext cx="1385549" cy="13855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CFEFEA-D63B-4E90-A2CD-29F9FF88E49E}"/>
              </a:ext>
            </a:extLst>
          </p:cNvPr>
          <p:cNvSpPr txBox="1"/>
          <p:nvPr/>
        </p:nvSpPr>
        <p:spPr>
          <a:xfrm>
            <a:off x="442998" y="4123360"/>
            <a:ext cx="1309974" cy="307777"/>
          </a:xfrm>
          <a:prstGeom prst="rect">
            <a:avLst/>
          </a:prstGeom>
          <a:noFill/>
        </p:spPr>
        <p:txBody>
          <a:bodyPr wrap="none" rtlCol="0">
            <a:spAutoFit/>
          </a:bodyPr>
          <a:lstStyle>
            <a:defPPr marR="0" lvl="0" algn="l" rtl="0">
              <a:lnSpc>
                <a:spcPct val="100000"/>
              </a:lnSpc>
              <a:spcBef>
                <a:spcPts val="0"/>
              </a:spcBef>
              <a:spcAft>
                <a:spcPts val="0"/>
              </a:spcAft>
            </a:defPPr>
            <a:lvl1pPr algn="ctr"/>
          </a:lstStyle>
          <a:p>
            <a:r>
              <a:rPr lang="en"/>
              <a:t>Joe Villasenor</a:t>
            </a:r>
            <a:endParaRPr lang="en-US"/>
          </a:p>
        </p:txBody>
      </p:sp>
      <p:sp>
        <p:nvSpPr>
          <p:cNvPr id="8" name="TextBox 7">
            <a:extLst>
              <a:ext uri="{FF2B5EF4-FFF2-40B4-BE49-F238E27FC236}">
                <a16:creationId xmlns:a16="http://schemas.microsoft.com/office/drawing/2014/main" id="{D4F955B3-304C-40C7-99BE-00B10012B782}"/>
              </a:ext>
            </a:extLst>
          </p:cNvPr>
          <p:cNvSpPr txBox="1"/>
          <p:nvPr/>
        </p:nvSpPr>
        <p:spPr>
          <a:xfrm>
            <a:off x="4854547" y="4123361"/>
            <a:ext cx="1585690" cy="307777"/>
          </a:xfrm>
          <a:prstGeom prst="rect">
            <a:avLst/>
          </a:prstGeom>
          <a:noFill/>
        </p:spPr>
        <p:txBody>
          <a:bodyPr wrap="none" rtlCol="0">
            <a:spAutoFit/>
          </a:bodyPr>
          <a:lstStyle>
            <a:defPPr marR="0" lvl="0" algn="l" rtl="0">
              <a:lnSpc>
                <a:spcPct val="100000"/>
              </a:lnSpc>
              <a:spcBef>
                <a:spcPts val="0"/>
              </a:spcBef>
              <a:spcAft>
                <a:spcPts val="0"/>
              </a:spcAft>
            </a:defPPr>
            <a:lvl1pPr algn="ctr"/>
          </a:lstStyle>
          <a:p>
            <a:r>
              <a:rPr lang="en"/>
              <a:t>Manohar Madhira</a:t>
            </a:r>
            <a:endParaRPr lang="en-US"/>
          </a:p>
        </p:txBody>
      </p:sp>
      <p:pic>
        <p:nvPicPr>
          <p:cNvPr id="1032" name="Picture 8" descr="Profile photo of Ryan Mitchell">
            <a:extLst>
              <a:ext uri="{FF2B5EF4-FFF2-40B4-BE49-F238E27FC236}">
                <a16:creationId xmlns:a16="http://schemas.microsoft.com/office/drawing/2014/main" id="{C44A2052-ED64-4292-B510-96511EE6B2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9914" y="2525342"/>
            <a:ext cx="1385549" cy="13855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53FD026-61D4-40DB-B181-462694A0F2BB}"/>
              </a:ext>
            </a:extLst>
          </p:cNvPr>
          <p:cNvSpPr txBox="1"/>
          <p:nvPr/>
        </p:nvSpPr>
        <p:spPr>
          <a:xfrm>
            <a:off x="2742547" y="4123362"/>
            <a:ext cx="1260281" cy="307777"/>
          </a:xfrm>
          <a:prstGeom prst="rect">
            <a:avLst/>
          </a:prstGeom>
          <a:noFill/>
        </p:spPr>
        <p:txBody>
          <a:bodyPr wrap="none" rtlCol="0">
            <a:spAutoFit/>
          </a:bodyPr>
          <a:lstStyle>
            <a:defPPr marR="0" lvl="0" algn="l" rtl="0">
              <a:lnSpc>
                <a:spcPct val="100000"/>
              </a:lnSpc>
              <a:spcBef>
                <a:spcPts val="0"/>
              </a:spcBef>
              <a:spcAft>
                <a:spcPts val="0"/>
              </a:spcAft>
            </a:defPPr>
            <a:lvl1pPr algn="ctr"/>
          </a:lstStyle>
          <a:p>
            <a:r>
              <a:rPr lang="en"/>
              <a:t>Ryan Mitchell</a:t>
            </a:r>
            <a:endParaRPr lang="en-US"/>
          </a:p>
        </p:txBody>
      </p:sp>
      <p:pic>
        <p:nvPicPr>
          <p:cNvPr id="1034" name="Picture 10" descr="profile image">
            <a:extLst>
              <a:ext uri="{FF2B5EF4-FFF2-40B4-BE49-F238E27FC236}">
                <a16:creationId xmlns:a16="http://schemas.microsoft.com/office/drawing/2014/main" id="{5AB53B66-85FE-40AE-929C-48A87CE5581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7000" b="98625" l="625" r="97000">
                        <a14:foregroundMark x1="28250" y1="84875" x2="10000" y2="91625"/>
                        <a14:foregroundMark x1="10000" y1="91625" x2="10000" y2="91625"/>
                        <a14:foregroundMark x1="37625" y1="96500" x2="50250" y2="98625"/>
                        <a14:foregroundMark x1="50250" y1="98625" x2="59750" y2="96375"/>
                        <a14:foregroundMark x1="77375" y1="90875" x2="97000" y2="92750"/>
                        <a14:foregroundMark x1="2125" y1="90000" x2="625" y2="95000"/>
                        <a14:foregroundMark x1="44750" y1="7250" x2="50250" y2="7000"/>
                      </a14:backgroundRemoval>
                    </a14:imgEffect>
                  </a14:imgLayer>
                </a14:imgProps>
              </a:ext>
              <a:ext uri="{28A0092B-C50C-407E-A947-70E740481C1C}">
                <a14:useLocalDpi xmlns:a14="http://schemas.microsoft.com/office/drawing/2010/main" val="0"/>
              </a:ext>
            </a:extLst>
          </a:blip>
          <a:srcRect/>
          <a:stretch>
            <a:fillRect/>
          </a:stretch>
        </p:blipFill>
        <p:spPr bwMode="auto">
          <a:xfrm>
            <a:off x="4954617" y="2525341"/>
            <a:ext cx="1385550" cy="13855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6418841-4EC8-4A04-83B5-6DDC1524C698}"/>
              </a:ext>
            </a:extLst>
          </p:cNvPr>
          <p:cNvSpPr txBox="1"/>
          <p:nvPr/>
        </p:nvSpPr>
        <p:spPr>
          <a:xfrm>
            <a:off x="7142875" y="4123359"/>
            <a:ext cx="1558440" cy="307777"/>
          </a:xfrm>
          <a:prstGeom prst="rect">
            <a:avLst/>
          </a:prstGeom>
          <a:noFill/>
        </p:spPr>
        <p:txBody>
          <a:bodyPr wrap="none" rtlCol="0">
            <a:spAutoFit/>
          </a:bodyPr>
          <a:lstStyle/>
          <a:p>
            <a:pPr algn="ctr"/>
            <a:r>
              <a:rPr lang="en"/>
              <a:t>Napoleon Paxton</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Data Issues</a:t>
            </a:r>
            <a:endParaRPr/>
          </a:p>
        </p:txBody>
      </p:sp>
      <p:sp>
        <p:nvSpPr>
          <p:cNvPr id="94" name="Google Shape;94;p19"/>
          <p:cNvSpPr txBox="1">
            <a:spLocks noGrp="1"/>
          </p:cNvSpPr>
          <p:nvPr>
            <p:ph type="body" idx="1"/>
          </p:nvPr>
        </p:nvSpPr>
        <p:spPr>
          <a:xfrm>
            <a:off x="311700" y="1152475"/>
            <a:ext cx="8731800" cy="3416400"/>
          </a:xfrm>
          <a:prstGeom prst="rect">
            <a:avLst/>
          </a:prstGeom>
        </p:spPr>
        <p:txBody>
          <a:bodyPr spcFirstLastPara="1" wrap="square" lIns="91425" tIns="91425" rIns="91425" bIns="91425" anchor="t" anchorCtr="0">
            <a:normAutofit lnSpcReduction="10000"/>
          </a:bodyPr>
          <a:lstStyle/>
          <a:p>
            <a:pPr marL="0" indent="0">
              <a:buNone/>
            </a:pPr>
            <a:r>
              <a:rPr lang="en"/>
              <a:t>After our first round of data collection, we realized the collection of test data would be more difficult than we originally thought. </a:t>
            </a:r>
            <a:endParaRPr/>
          </a:p>
          <a:p>
            <a:pPr marL="0" indent="0">
              <a:lnSpc>
                <a:spcPct val="114999"/>
              </a:lnSpc>
              <a:buNone/>
            </a:pPr>
            <a:endParaRPr lang="en"/>
          </a:p>
          <a:p>
            <a:r>
              <a:rPr lang="en"/>
              <a:t>Partner physicians forwarded images instead of using Qualtrics survey directly.</a:t>
            </a:r>
            <a:endParaRPr lang="en-US"/>
          </a:p>
          <a:p>
            <a:pPr>
              <a:lnSpc>
                <a:spcPct val="114999"/>
              </a:lnSpc>
            </a:pPr>
            <a:r>
              <a:rPr lang="en-US"/>
              <a:t>Some collaborators working in the COVID area were infected and had to take medical leave</a:t>
            </a:r>
          </a:p>
          <a:p>
            <a:pPr>
              <a:lnSpc>
                <a:spcPct val="114999"/>
              </a:lnSpc>
            </a:pPr>
            <a:r>
              <a:rPr lang="en-US"/>
              <a:t>Performing on-site training was preferred, we had to get a special permit to access these areas and comply with international security protocols</a:t>
            </a:r>
          </a:p>
          <a:p>
            <a:pPr>
              <a:lnSpc>
                <a:spcPct val="114999"/>
              </a:lnSpc>
            </a:pPr>
            <a:r>
              <a:rPr lang="en-US"/>
              <a:t>Stage of patients in-hospitals are usually stage 2 and 3</a:t>
            </a:r>
          </a:p>
          <a:p>
            <a:r>
              <a:rPr lang="en"/>
              <a:t>Low quality images reduced our usable images to 178 total before supplementation with GAN-generated images.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GAN Image Generation</a:t>
            </a:r>
            <a:endParaRPr/>
          </a:p>
        </p:txBody>
      </p:sp>
      <p:sp>
        <p:nvSpPr>
          <p:cNvPr id="107" name="Google Shape;107;p21"/>
          <p:cNvSpPr txBox="1">
            <a:spLocks noGrp="1"/>
          </p:cNvSpPr>
          <p:nvPr>
            <p:ph type="body" idx="1"/>
          </p:nvPr>
        </p:nvSpPr>
        <p:spPr>
          <a:xfrm>
            <a:off x="311700" y="1152475"/>
            <a:ext cx="8520600" cy="2650071"/>
          </a:xfrm>
          <a:prstGeom prst="rect">
            <a:avLst/>
          </a:prstGeom>
        </p:spPr>
        <p:txBody>
          <a:bodyPr spcFirstLastPara="1" wrap="square" lIns="91425" tIns="91425" rIns="91425" bIns="91425" anchor="t" anchorCtr="0">
            <a:normAutofit fontScale="92500" lnSpcReduction="20000"/>
          </a:bodyPr>
          <a:lstStyle/>
          <a:p>
            <a:pPr marL="0" lvl="0" indent="0" algn="l" rtl="0">
              <a:spcBef>
                <a:spcPts val="1200"/>
              </a:spcBef>
              <a:spcAft>
                <a:spcPts val="0"/>
              </a:spcAft>
              <a:buClr>
                <a:schemeClr val="dk1"/>
              </a:buClr>
              <a:buSzPts val="1100"/>
              <a:buFont typeface="Arial"/>
              <a:buNone/>
            </a:pPr>
            <a:r>
              <a:rPr lang="en"/>
              <a:t>Based on the limited dataset, we determined we needed to generate images for each class to be used in our training. We used a Generative Adversarial Network (GAN) to generate new data.</a:t>
            </a:r>
            <a:endParaRPr/>
          </a:p>
          <a:p>
            <a:pPr marL="0" indent="0">
              <a:lnSpc>
                <a:spcPct val="114999"/>
              </a:lnSpc>
              <a:spcBef>
                <a:spcPts val="1200"/>
              </a:spcBef>
              <a:buNone/>
            </a:pPr>
            <a:r>
              <a:rPr lang="en"/>
              <a:t>We settled on a </a:t>
            </a:r>
            <a:r>
              <a:rPr lang="en" b="1" err="1"/>
              <a:t>GauGAN</a:t>
            </a:r>
            <a:r>
              <a:rPr lang="en" b="1"/>
              <a:t> </a:t>
            </a:r>
            <a:r>
              <a:rPr lang="en"/>
              <a:t>(Gaussian GAN) implementation due to the simplicity of the overall network and the fact that it only requires a random noise vector as an input. We first generated a Spatially Adaptive Denormalization (SPADE), in which the denormalization parameters are spatially invariant (the same values are applied to every position in the input activation). </a:t>
            </a:r>
          </a:p>
          <a:p>
            <a:pPr>
              <a:lnSpc>
                <a:spcPct val="114999"/>
              </a:lnSpc>
            </a:pPr>
            <a:endParaRPr lang="en"/>
          </a:p>
          <a:p>
            <a:pPr marL="0" indent="0">
              <a:spcBef>
                <a:spcPts val="1200"/>
              </a:spcBef>
              <a:spcAft>
                <a:spcPts val="1200"/>
              </a:spcAft>
              <a:buNone/>
            </a:pPr>
            <a:endParaRPr lang="en-US"/>
          </a:p>
        </p:txBody>
      </p:sp>
      <p:graphicFrame>
        <p:nvGraphicFramePr>
          <p:cNvPr id="108" name="Google Shape;108;p21"/>
          <p:cNvGraphicFramePr/>
          <p:nvPr>
            <p:extLst>
              <p:ext uri="{D42A27DB-BD31-4B8C-83A1-F6EECF244321}">
                <p14:modId xmlns:p14="http://schemas.microsoft.com/office/powerpoint/2010/main" val="43242494"/>
              </p:ext>
            </p:extLst>
          </p:nvPr>
        </p:nvGraphicFramePr>
        <p:xfrm>
          <a:off x="4476440" y="3452195"/>
          <a:ext cx="2127918" cy="1417200"/>
        </p:xfrm>
        <a:graphic>
          <a:graphicData uri="http://schemas.openxmlformats.org/drawingml/2006/table">
            <a:tbl>
              <a:tblPr>
                <a:noFill/>
                <a:tableStyleId>{0ECA5B41-3D44-4000-8E97-1C4A2661F74F}</a:tableStyleId>
              </a:tblPr>
              <a:tblGrid>
                <a:gridCol w="1063959">
                  <a:extLst>
                    <a:ext uri="{9D8B030D-6E8A-4147-A177-3AD203B41FA5}">
                      <a16:colId xmlns:a16="http://schemas.microsoft.com/office/drawing/2014/main" val="20000"/>
                    </a:ext>
                  </a:extLst>
                </a:gridCol>
                <a:gridCol w="1063959">
                  <a:extLst>
                    <a:ext uri="{9D8B030D-6E8A-4147-A177-3AD203B41FA5}">
                      <a16:colId xmlns:a16="http://schemas.microsoft.com/office/drawing/2014/main" val="20001"/>
                    </a:ext>
                  </a:extLst>
                </a:gridCol>
              </a:tblGrid>
              <a:tr h="388278">
                <a:tc>
                  <a:txBody>
                    <a:bodyPr/>
                    <a:lstStyle/>
                    <a:p>
                      <a:pPr marL="0" lvl="0" indent="0" algn="ctr" rtl="0">
                        <a:spcBef>
                          <a:spcPts val="0"/>
                        </a:spcBef>
                        <a:spcAft>
                          <a:spcPts val="0"/>
                        </a:spcAft>
                        <a:buNone/>
                      </a:pPr>
                      <a:r>
                        <a:rPr lang="en" sz="900"/>
                        <a:t>Image Classification</a:t>
                      </a:r>
                      <a:endParaRPr sz="900"/>
                    </a:p>
                  </a:txBody>
                  <a:tcPr marL="91425" marR="91425" marT="91425" marB="91425"/>
                </a:tc>
                <a:tc>
                  <a:txBody>
                    <a:bodyPr/>
                    <a:lstStyle/>
                    <a:p>
                      <a:pPr marL="0" lvl="0" indent="0" algn="ctr" rtl="0">
                        <a:spcBef>
                          <a:spcPts val="0"/>
                        </a:spcBef>
                        <a:spcAft>
                          <a:spcPts val="0"/>
                        </a:spcAft>
                        <a:buNone/>
                      </a:pPr>
                      <a:r>
                        <a:rPr lang="en" sz="900"/>
                        <a:t>Number of </a:t>
                      </a:r>
                      <a:endParaRPr lang="en-US" sz="900"/>
                    </a:p>
                    <a:p>
                      <a:pPr marL="0" lvl="0" indent="0" algn="ctr">
                        <a:spcBef>
                          <a:spcPts val="0"/>
                        </a:spcBef>
                        <a:spcAft>
                          <a:spcPts val="0"/>
                        </a:spcAft>
                        <a:buNone/>
                      </a:pPr>
                      <a:r>
                        <a:rPr lang="en" sz="900"/>
                        <a:t>Images</a:t>
                      </a:r>
                      <a:endParaRPr sz="900"/>
                    </a:p>
                  </a:txBody>
                  <a:tcPr marL="91425" marR="91425" marT="91425" marB="91425"/>
                </a:tc>
                <a:extLst>
                  <a:ext uri="{0D108BD9-81ED-4DB2-BD59-A6C34878D82A}">
                    <a16:rowId xmlns:a16="http://schemas.microsoft.com/office/drawing/2014/main" val="10000"/>
                  </a:ext>
                </a:extLst>
              </a:tr>
              <a:tr h="251967">
                <a:tc>
                  <a:txBody>
                    <a:bodyPr/>
                    <a:lstStyle/>
                    <a:p>
                      <a:pPr marL="0" lvl="0" indent="0" algn="l" rtl="0">
                        <a:spcBef>
                          <a:spcPts val="0"/>
                        </a:spcBef>
                        <a:spcAft>
                          <a:spcPts val="0"/>
                        </a:spcAft>
                        <a:buNone/>
                      </a:pPr>
                      <a:r>
                        <a:rPr lang="en" sz="900"/>
                        <a:t>COVID-19</a:t>
                      </a:r>
                      <a:endParaRPr sz="900"/>
                    </a:p>
                  </a:txBody>
                  <a:tcPr marL="91425" marR="91425" marT="91425" marB="91425"/>
                </a:tc>
                <a:tc>
                  <a:txBody>
                    <a:bodyPr/>
                    <a:lstStyle/>
                    <a:p>
                      <a:pPr marL="0" lvl="0" indent="0" algn="l" rtl="0">
                        <a:spcBef>
                          <a:spcPts val="0"/>
                        </a:spcBef>
                        <a:spcAft>
                          <a:spcPts val="0"/>
                        </a:spcAft>
                        <a:buNone/>
                      </a:pPr>
                      <a:r>
                        <a:rPr lang="en" sz="900"/>
                        <a:t>38</a:t>
                      </a:r>
                      <a:endParaRPr sz="900"/>
                    </a:p>
                  </a:txBody>
                  <a:tcPr marL="91425" marR="91425" marT="91425" marB="91425"/>
                </a:tc>
                <a:extLst>
                  <a:ext uri="{0D108BD9-81ED-4DB2-BD59-A6C34878D82A}">
                    <a16:rowId xmlns:a16="http://schemas.microsoft.com/office/drawing/2014/main" val="10001"/>
                  </a:ext>
                </a:extLst>
              </a:tr>
              <a:tr h="251967">
                <a:tc>
                  <a:txBody>
                    <a:bodyPr/>
                    <a:lstStyle/>
                    <a:p>
                      <a:pPr marL="0" lvl="0" indent="0" algn="l" rtl="0">
                        <a:spcBef>
                          <a:spcPts val="0"/>
                        </a:spcBef>
                        <a:spcAft>
                          <a:spcPts val="0"/>
                        </a:spcAft>
                        <a:buNone/>
                      </a:pPr>
                      <a:r>
                        <a:rPr lang="en" sz="900"/>
                        <a:t>Normal</a:t>
                      </a:r>
                      <a:endParaRPr sz="900"/>
                    </a:p>
                  </a:txBody>
                  <a:tcPr marL="91425" marR="91425" marT="91425" marB="91425"/>
                </a:tc>
                <a:tc>
                  <a:txBody>
                    <a:bodyPr/>
                    <a:lstStyle/>
                    <a:p>
                      <a:pPr marL="0" lvl="0" indent="0" algn="l" rtl="0">
                        <a:spcBef>
                          <a:spcPts val="0"/>
                        </a:spcBef>
                        <a:spcAft>
                          <a:spcPts val="0"/>
                        </a:spcAft>
                        <a:buNone/>
                      </a:pPr>
                      <a:r>
                        <a:rPr lang="en" sz="900"/>
                        <a:t>54</a:t>
                      </a:r>
                      <a:endParaRPr sz="900"/>
                    </a:p>
                  </a:txBody>
                  <a:tcPr marL="91425" marR="91425" marT="91425" marB="91425"/>
                </a:tc>
                <a:extLst>
                  <a:ext uri="{0D108BD9-81ED-4DB2-BD59-A6C34878D82A}">
                    <a16:rowId xmlns:a16="http://schemas.microsoft.com/office/drawing/2014/main" val="10002"/>
                  </a:ext>
                </a:extLst>
              </a:tr>
              <a:tr h="256098">
                <a:tc>
                  <a:txBody>
                    <a:bodyPr/>
                    <a:lstStyle/>
                    <a:p>
                      <a:pPr marL="0" lvl="0" indent="0" algn="l" rtl="0">
                        <a:spcBef>
                          <a:spcPts val="0"/>
                        </a:spcBef>
                        <a:spcAft>
                          <a:spcPts val="0"/>
                        </a:spcAft>
                        <a:buNone/>
                      </a:pPr>
                      <a:r>
                        <a:rPr lang="en" sz="900"/>
                        <a:t>Bacterial</a:t>
                      </a:r>
                      <a:endParaRPr sz="900"/>
                    </a:p>
                  </a:txBody>
                  <a:tcPr marL="91425" marR="91425" marT="91425" marB="91425"/>
                </a:tc>
                <a:tc>
                  <a:txBody>
                    <a:bodyPr/>
                    <a:lstStyle/>
                    <a:p>
                      <a:pPr marL="0" lvl="0" indent="0" algn="l" rtl="0">
                        <a:spcBef>
                          <a:spcPts val="0"/>
                        </a:spcBef>
                        <a:spcAft>
                          <a:spcPts val="0"/>
                        </a:spcAft>
                        <a:buNone/>
                      </a:pPr>
                      <a:r>
                        <a:rPr lang="en" sz="900"/>
                        <a:t>49</a:t>
                      </a:r>
                      <a:endParaRPr sz="9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Initial GAN Results</a:t>
            </a:r>
            <a:endParaRPr/>
          </a:p>
        </p:txBody>
      </p:sp>
      <p:sp>
        <p:nvSpPr>
          <p:cNvPr id="128" name="Google Shape;128;p24"/>
          <p:cNvSpPr txBox="1">
            <a:spLocks noGrp="1"/>
          </p:cNvSpPr>
          <p:nvPr>
            <p:ph type="body" idx="1"/>
          </p:nvPr>
        </p:nvSpPr>
        <p:spPr>
          <a:xfrm>
            <a:off x="311700" y="1152475"/>
            <a:ext cx="4521253" cy="3951729"/>
          </a:xfrm>
          <a:prstGeom prst="rect">
            <a:avLst/>
          </a:prstGeom>
        </p:spPr>
        <p:txBody>
          <a:bodyPr spcFirstLastPara="1" wrap="square" lIns="91425" tIns="91425" rIns="91425" bIns="91425" anchor="t" anchorCtr="0">
            <a:normAutofit lnSpcReduction="10000"/>
          </a:bodyPr>
          <a:lstStyle/>
          <a:p>
            <a:pPr marL="285750" indent="-285750">
              <a:lnSpc>
                <a:spcPct val="114999"/>
              </a:lnSpc>
            </a:pPr>
            <a:r>
              <a:rPr lang="en" sz="1100"/>
              <a:t>Initial results resemble real throats, but for our purposes we need higher quality results to improve the training our model.</a:t>
            </a:r>
            <a:endParaRPr lang="en-US" sz="1100"/>
          </a:p>
          <a:p>
            <a:pPr marL="285750" indent="-285750">
              <a:lnSpc>
                <a:spcPct val="114999"/>
              </a:lnSpc>
            </a:pPr>
            <a:endParaRPr lang="en" sz="1100"/>
          </a:p>
          <a:p>
            <a:pPr marL="285750" indent="-285750">
              <a:lnSpc>
                <a:spcPct val="114999"/>
              </a:lnSpc>
            </a:pPr>
            <a:r>
              <a:rPr lang="en" sz="1100"/>
              <a:t>Encoder for </a:t>
            </a:r>
            <a:r>
              <a:rPr lang="en" sz="1100" err="1"/>
              <a:t>GauGANs</a:t>
            </a:r>
            <a:r>
              <a:rPr lang="en" sz="1100"/>
              <a:t> encodes the original image into a mean and standard deviation from which to sample noise, that is given to the generator. </a:t>
            </a:r>
          </a:p>
          <a:p>
            <a:pPr marL="285750" indent="-285750">
              <a:lnSpc>
                <a:spcPct val="114999"/>
              </a:lnSpc>
            </a:pPr>
            <a:endParaRPr lang="en" sz="1100"/>
          </a:p>
          <a:p>
            <a:pPr marL="285750" indent="-285750">
              <a:lnSpc>
                <a:spcPct val="114999"/>
              </a:lnSpc>
            </a:pPr>
            <a:r>
              <a:rPr lang="en" sz="1100"/>
              <a:t>The generator used the information from the semantic label map and adds that to each batch normalization layer, the noise is reshaped and </a:t>
            </a:r>
            <a:r>
              <a:rPr lang="en" sz="1100" err="1"/>
              <a:t>upsampled</a:t>
            </a:r>
            <a:r>
              <a:rPr lang="en" sz="1100"/>
              <a:t> to the target image size. </a:t>
            </a:r>
          </a:p>
          <a:p>
            <a:pPr marL="285750" indent="-285750">
              <a:lnSpc>
                <a:spcPct val="114999"/>
              </a:lnSpc>
            </a:pPr>
            <a:endParaRPr lang="en" sz="1100"/>
          </a:p>
          <a:p>
            <a:pPr marL="285750" indent="-285750">
              <a:lnSpc>
                <a:spcPct val="114999"/>
              </a:lnSpc>
            </a:pPr>
            <a:r>
              <a:rPr lang="en" sz="1100"/>
              <a:t>The discriminator’s architecture follows a multi-scale design with </a:t>
            </a:r>
            <a:r>
              <a:rPr lang="en" sz="1100" err="1"/>
              <a:t>InstanceNorm</a:t>
            </a:r>
            <a:r>
              <a:rPr lang="en" sz="1100"/>
              <a:t> applying spectral normalization to all convolutional layers. It also takes as input the image concatenated with the semantic label map. The Loss function imposed a soft 0.05 weight </a:t>
            </a:r>
            <a:r>
              <a:rPr lang="en" sz="1100" err="1"/>
              <a:t>Kullbach</a:t>
            </a:r>
            <a:r>
              <a:rPr lang="en" sz="1100"/>
              <a:t>-Leiber divergence (KLD) loss term on the Gaussian statistics generated by the encoder.</a:t>
            </a:r>
            <a:endParaRPr lang="en-US" sz="1100"/>
          </a:p>
          <a:p>
            <a:pPr marL="0" indent="0">
              <a:lnSpc>
                <a:spcPct val="114999"/>
              </a:lnSpc>
              <a:spcBef>
                <a:spcPts val="1200"/>
              </a:spcBef>
              <a:buNone/>
            </a:pPr>
            <a:br>
              <a:rPr lang="en-US"/>
            </a:br>
            <a:endParaRPr lang="en-US"/>
          </a:p>
          <a:p>
            <a:pPr marL="0" lvl="0" indent="0" algn="l" rtl="0">
              <a:spcBef>
                <a:spcPts val="1200"/>
              </a:spcBef>
              <a:spcAft>
                <a:spcPts val="1200"/>
              </a:spcAft>
              <a:buNone/>
            </a:pPr>
            <a:endParaRPr/>
          </a:p>
        </p:txBody>
      </p:sp>
      <p:pic>
        <p:nvPicPr>
          <p:cNvPr id="129" name="Google Shape;129;p24"/>
          <p:cNvPicPr preferRelativeResize="0"/>
          <p:nvPr/>
        </p:nvPicPr>
        <p:blipFill>
          <a:blip r:embed="rId3">
            <a:alphaModFix/>
          </a:blip>
          <a:stretch>
            <a:fillRect/>
          </a:stretch>
        </p:blipFill>
        <p:spPr>
          <a:xfrm>
            <a:off x="5108932" y="1436939"/>
            <a:ext cx="3941006" cy="18753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Updated GAN Results</a:t>
            </a:r>
            <a:endParaRPr/>
          </a:p>
        </p:txBody>
      </p:sp>
      <p:sp>
        <p:nvSpPr>
          <p:cNvPr id="135" name="Google Shape;135;p25"/>
          <p:cNvSpPr txBox="1">
            <a:spLocks noGrp="1"/>
          </p:cNvSpPr>
          <p:nvPr>
            <p:ph type="body" idx="1"/>
          </p:nvPr>
        </p:nvSpPr>
        <p:spPr>
          <a:xfrm>
            <a:off x="311700" y="1152475"/>
            <a:ext cx="3734288" cy="34164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a:t>After removing the dark images from the original set we were able to improve the quality of the images.</a:t>
            </a:r>
          </a:p>
          <a:p>
            <a:pPr marL="0" indent="0">
              <a:lnSpc>
                <a:spcPct val="114999"/>
              </a:lnSpc>
              <a:spcAft>
                <a:spcPts val="1200"/>
              </a:spcAft>
              <a:buNone/>
            </a:pPr>
            <a:r>
              <a:rPr lang="en-US"/>
              <a:t>Only data from the training set was used to train the GAN to prevent any data ‘leakage’ from the validation and test sets.</a:t>
            </a:r>
          </a:p>
        </p:txBody>
      </p:sp>
      <p:pic>
        <p:nvPicPr>
          <p:cNvPr id="2" name="Picture 3" descr="A picture containing text, different, dish, bunch&#10;&#10;Description automatically generated">
            <a:extLst>
              <a:ext uri="{FF2B5EF4-FFF2-40B4-BE49-F238E27FC236}">
                <a16:creationId xmlns:a16="http://schemas.microsoft.com/office/drawing/2014/main" id="{97A6F779-9EB7-53AD-D583-9BE410D2FBB8}"/>
              </a:ext>
            </a:extLst>
          </p:cNvPr>
          <p:cNvPicPr>
            <a:picLocks noChangeAspect="1"/>
          </p:cNvPicPr>
          <p:nvPr/>
        </p:nvPicPr>
        <p:blipFill>
          <a:blip r:embed="rId4"/>
          <a:stretch>
            <a:fillRect/>
          </a:stretch>
        </p:blipFill>
        <p:spPr>
          <a:xfrm>
            <a:off x="4280483" y="1591719"/>
            <a:ext cx="2161214" cy="2164543"/>
          </a:xfrm>
          <a:prstGeom prst="rect">
            <a:avLst/>
          </a:prstGeom>
        </p:spPr>
      </p:pic>
      <p:pic>
        <p:nvPicPr>
          <p:cNvPr id="4" name="Picture 4" descr="A picture containing background pattern&#10;&#10;Description automatically generated">
            <a:extLst>
              <a:ext uri="{FF2B5EF4-FFF2-40B4-BE49-F238E27FC236}">
                <a16:creationId xmlns:a16="http://schemas.microsoft.com/office/drawing/2014/main" id="{A18EDAE5-F97B-FC66-D94F-CCD3DC2D0609}"/>
              </a:ext>
            </a:extLst>
          </p:cNvPr>
          <p:cNvPicPr>
            <a:picLocks noChangeAspect="1"/>
          </p:cNvPicPr>
          <p:nvPr/>
        </p:nvPicPr>
        <p:blipFill>
          <a:blip r:embed="rId5"/>
          <a:stretch>
            <a:fillRect/>
          </a:stretch>
        </p:blipFill>
        <p:spPr>
          <a:xfrm>
            <a:off x="6749992" y="1591719"/>
            <a:ext cx="2161214" cy="2164543"/>
          </a:xfrm>
          <a:prstGeom prst="rect">
            <a:avLst/>
          </a:prstGeom>
        </p:spPr>
      </p:pic>
      <p:sp>
        <p:nvSpPr>
          <p:cNvPr id="6" name="TextBox 5">
            <a:extLst>
              <a:ext uri="{FF2B5EF4-FFF2-40B4-BE49-F238E27FC236}">
                <a16:creationId xmlns:a16="http://schemas.microsoft.com/office/drawing/2014/main" id="{D3423968-C77E-FFAF-EE01-FCCD62683EDD}"/>
              </a:ext>
            </a:extLst>
          </p:cNvPr>
          <p:cNvSpPr txBox="1"/>
          <p:nvPr/>
        </p:nvSpPr>
        <p:spPr>
          <a:xfrm>
            <a:off x="4280483" y="1263068"/>
            <a:ext cx="2145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595959"/>
                </a:solidFill>
              </a:rPr>
              <a:t>The "good"</a:t>
            </a:r>
            <a:endParaRPr lang="en-US"/>
          </a:p>
        </p:txBody>
      </p:sp>
      <p:sp>
        <p:nvSpPr>
          <p:cNvPr id="10" name="TextBox 9">
            <a:extLst>
              <a:ext uri="{FF2B5EF4-FFF2-40B4-BE49-F238E27FC236}">
                <a16:creationId xmlns:a16="http://schemas.microsoft.com/office/drawing/2014/main" id="{E06EF024-F8D2-2B62-CB46-4EF4C69F7489}"/>
              </a:ext>
            </a:extLst>
          </p:cNvPr>
          <p:cNvSpPr txBox="1"/>
          <p:nvPr/>
        </p:nvSpPr>
        <p:spPr>
          <a:xfrm>
            <a:off x="6660859" y="1263068"/>
            <a:ext cx="2145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595959"/>
                </a:solidFill>
              </a:rPr>
              <a:t>The "not so good"</a:t>
            </a:r>
            <a:endParaRPr lang="en-US"/>
          </a:p>
        </p:txBody>
      </p:sp>
    </p:spTree>
    <p:extLst>
      <p:ext uri="{BB962C8B-B14F-4D97-AF65-F5344CB8AC3E}">
        <p14:creationId xmlns:p14="http://schemas.microsoft.com/office/powerpoint/2010/main" val="1893462586"/>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6943" y="261516"/>
            <a:ext cx="8520600" cy="572700"/>
          </a:xfrm>
          <a:prstGeom prst="rect">
            <a:avLst/>
          </a:prstGeom>
        </p:spPr>
        <p:txBody>
          <a:bodyPr spcFirstLastPara="1" wrap="square" lIns="91425" tIns="91425" rIns="91425" bIns="91425" anchor="t" anchorCtr="0">
            <a:normAutofit fontScale="90000"/>
          </a:bodyPr>
          <a:lstStyle/>
          <a:p>
            <a:r>
              <a:rPr lang="en"/>
              <a:t>CNN (</a:t>
            </a:r>
            <a:r>
              <a:rPr lang="en-US"/>
              <a:t>VGG-16) Results</a:t>
            </a:r>
          </a:p>
        </p:txBody>
      </p:sp>
      <p:sp>
        <p:nvSpPr>
          <p:cNvPr id="114" name="Google Shape;114;p22"/>
          <p:cNvSpPr txBox="1">
            <a:spLocks noGrp="1"/>
          </p:cNvSpPr>
          <p:nvPr>
            <p:ph type="body" idx="1"/>
          </p:nvPr>
        </p:nvSpPr>
        <p:spPr>
          <a:xfrm>
            <a:off x="302475" y="770060"/>
            <a:ext cx="8520600" cy="3416400"/>
          </a:xfrm>
          <a:prstGeom prst="rect">
            <a:avLst/>
          </a:prstGeom>
        </p:spPr>
        <p:txBody>
          <a:bodyPr spcFirstLastPara="1" wrap="square" lIns="91425" tIns="91425" rIns="91425" bIns="91425" anchor="t" anchorCtr="0">
            <a:normAutofit/>
          </a:bodyPr>
          <a:lstStyle/>
          <a:p>
            <a:pPr marL="0" indent="0">
              <a:buNone/>
            </a:pPr>
            <a:r>
              <a:rPr lang="en-US" sz="1400"/>
              <a:t>Our best model was 82% accurate on the test set (image-level) and 88% accurate (patient-level). Of the misclassifications on test, it appears that the inclusion or exclusion of flash and overall image brightness could cause misclassifications.</a:t>
            </a:r>
          </a:p>
          <a:p>
            <a:pPr marL="0" lvl="0" indent="0" algn="l" rtl="0">
              <a:spcBef>
                <a:spcPts val="1200"/>
              </a:spcBef>
              <a:spcAft>
                <a:spcPts val="1200"/>
              </a:spcAft>
              <a:buNone/>
            </a:pPr>
            <a:endParaRPr/>
          </a:p>
        </p:txBody>
      </p:sp>
      <p:pic>
        <p:nvPicPr>
          <p:cNvPr id="2" name="Picture 2" descr="Timeline&#10;&#10;Description automatically generated">
            <a:extLst>
              <a:ext uri="{FF2B5EF4-FFF2-40B4-BE49-F238E27FC236}">
                <a16:creationId xmlns:a16="http://schemas.microsoft.com/office/drawing/2014/main" id="{CAE87367-27E8-9818-1BE0-8DA39A922C80}"/>
              </a:ext>
            </a:extLst>
          </p:cNvPr>
          <p:cNvPicPr>
            <a:picLocks noChangeAspect="1"/>
          </p:cNvPicPr>
          <p:nvPr/>
        </p:nvPicPr>
        <p:blipFill>
          <a:blip r:embed="rId3"/>
          <a:stretch>
            <a:fillRect/>
          </a:stretch>
        </p:blipFill>
        <p:spPr>
          <a:xfrm>
            <a:off x="839947" y="1943810"/>
            <a:ext cx="3353501" cy="2815208"/>
          </a:xfrm>
          <a:prstGeom prst="rect">
            <a:avLst/>
          </a:prstGeom>
        </p:spPr>
      </p:pic>
      <p:pic>
        <p:nvPicPr>
          <p:cNvPr id="3" name="Picture 3">
            <a:extLst>
              <a:ext uri="{FF2B5EF4-FFF2-40B4-BE49-F238E27FC236}">
                <a16:creationId xmlns:a16="http://schemas.microsoft.com/office/drawing/2014/main" id="{562B2A61-8471-9B9E-24A3-0F4244D6314D}"/>
              </a:ext>
            </a:extLst>
          </p:cNvPr>
          <p:cNvPicPr>
            <a:picLocks noChangeAspect="1"/>
          </p:cNvPicPr>
          <p:nvPr/>
        </p:nvPicPr>
        <p:blipFill>
          <a:blip r:embed="rId4"/>
          <a:stretch>
            <a:fillRect/>
          </a:stretch>
        </p:blipFill>
        <p:spPr>
          <a:xfrm>
            <a:off x="4646932" y="2147856"/>
            <a:ext cx="3667125" cy="2800350"/>
          </a:xfrm>
          <a:prstGeom prst="rect">
            <a:avLst/>
          </a:prstGeom>
        </p:spPr>
      </p:pic>
      <p:sp>
        <p:nvSpPr>
          <p:cNvPr id="4" name="TextBox 3">
            <a:extLst>
              <a:ext uri="{FF2B5EF4-FFF2-40B4-BE49-F238E27FC236}">
                <a16:creationId xmlns:a16="http://schemas.microsoft.com/office/drawing/2014/main" id="{35893F08-7B8E-361A-5416-634B72CB1EC9}"/>
              </a:ext>
            </a:extLst>
          </p:cNvPr>
          <p:cNvSpPr txBox="1"/>
          <p:nvPr/>
        </p:nvSpPr>
        <p:spPr>
          <a:xfrm>
            <a:off x="5627964" y="194049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595959"/>
                </a:solidFill>
              </a:rPr>
              <a:t>CNN Confusion Matrix</a:t>
            </a:r>
          </a:p>
        </p:txBody>
      </p:sp>
      <p:sp>
        <p:nvSpPr>
          <p:cNvPr id="5" name="TextBox 4">
            <a:extLst>
              <a:ext uri="{FF2B5EF4-FFF2-40B4-BE49-F238E27FC236}">
                <a16:creationId xmlns:a16="http://schemas.microsoft.com/office/drawing/2014/main" id="{6042238F-F7C0-B9C5-D6F7-DE487582E37F}"/>
              </a:ext>
            </a:extLst>
          </p:cNvPr>
          <p:cNvSpPr txBox="1"/>
          <p:nvPr/>
        </p:nvSpPr>
        <p:spPr>
          <a:xfrm>
            <a:off x="1232704" y="1598030"/>
            <a:ext cx="4644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a:t>
            </a:r>
          </a:p>
        </p:txBody>
      </p:sp>
      <p:sp>
        <p:nvSpPr>
          <p:cNvPr id="8" name="TextBox 7">
            <a:extLst>
              <a:ext uri="{FF2B5EF4-FFF2-40B4-BE49-F238E27FC236}">
                <a16:creationId xmlns:a16="http://schemas.microsoft.com/office/drawing/2014/main" id="{F1D54243-E89D-3A29-E421-6E230E192324}"/>
              </a:ext>
            </a:extLst>
          </p:cNvPr>
          <p:cNvSpPr txBox="1"/>
          <p:nvPr/>
        </p:nvSpPr>
        <p:spPr>
          <a:xfrm>
            <a:off x="2281659" y="1598030"/>
            <a:ext cx="4644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#2</a:t>
            </a:r>
          </a:p>
        </p:txBody>
      </p:sp>
      <p:sp>
        <p:nvSpPr>
          <p:cNvPr id="9" name="TextBox 8">
            <a:extLst>
              <a:ext uri="{FF2B5EF4-FFF2-40B4-BE49-F238E27FC236}">
                <a16:creationId xmlns:a16="http://schemas.microsoft.com/office/drawing/2014/main" id="{2ED82823-84C6-C9DF-96F3-BA895CC5BAEF}"/>
              </a:ext>
            </a:extLst>
          </p:cNvPr>
          <p:cNvSpPr txBox="1"/>
          <p:nvPr/>
        </p:nvSpPr>
        <p:spPr>
          <a:xfrm>
            <a:off x="3417425" y="1598030"/>
            <a:ext cx="4644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#3</a:t>
            </a:r>
          </a:p>
        </p:txBody>
      </p:sp>
      <p:sp>
        <p:nvSpPr>
          <p:cNvPr id="10" name="TextBox 9">
            <a:extLst>
              <a:ext uri="{FF2B5EF4-FFF2-40B4-BE49-F238E27FC236}">
                <a16:creationId xmlns:a16="http://schemas.microsoft.com/office/drawing/2014/main" id="{546032E7-E7FF-B04C-0DDF-1FCD8ED8E81E}"/>
              </a:ext>
            </a:extLst>
          </p:cNvPr>
          <p:cNvSpPr txBox="1"/>
          <p:nvPr/>
        </p:nvSpPr>
        <p:spPr>
          <a:xfrm>
            <a:off x="1196532" y="4766599"/>
            <a:ext cx="4644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#4</a:t>
            </a:r>
          </a:p>
        </p:txBody>
      </p:sp>
      <p:sp>
        <p:nvSpPr>
          <p:cNvPr id="11" name="TextBox 10">
            <a:extLst>
              <a:ext uri="{FF2B5EF4-FFF2-40B4-BE49-F238E27FC236}">
                <a16:creationId xmlns:a16="http://schemas.microsoft.com/office/drawing/2014/main" id="{FFB80C3E-CF5F-E262-CE6D-63B26BA91DAD}"/>
              </a:ext>
            </a:extLst>
          </p:cNvPr>
          <p:cNvSpPr txBox="1"/>
          <p:nvPr/>
        </p:nvSpPr>
        <p:spPr>
          <a:xfrm>
            <a:off x="2245487" y="4766599"/>
            <a:ext cx="4644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#5</a:t>
            </a:r>
          </a:p>
        </p:txBody>
      </p:sp>
      <p:sp>
        <p:nvSpPr>
          <p:cNvPr id="12" name="TextBox 11">
            <a:extLst>
              <a:ext uri="{FF2B5EF4-FFF2-40B4-BE49-F238E27FC236}">
                <a16:creationId xmlns:a16="http://schemas.microsoft.com/office/drawing/2014/main" id="{B5163DB1-1168-FCB1-18A4-A4FD36BC5E77}"/>
              </a:ext>
            </a:extLst>
          </p:cNvPr>
          <p:cNvSpPr txBox="1"/>
          <p:nvPr/>
        </p:nvSpPr>
        <p:spPr>
          <a:xfrm>
            <a:off x="3381253" y="4766599"/>
            <a:ext cx="4644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Improvements</a:t>
            </a:r>
            <a:endParaRPr/>
          </a:p>
        </p:txBody>
      </p:sp>
      <p:sp>
        <p:nvSpPr>
          <p:cNvPr id="122" name="Google Shape;122;p23"/>
          <p:cNvSpPr txBox="1">
            <a:spLocks noGrp="1"/>
          </p:cNvSpPr>
          <p:nvPr>
            <p:ph type="body" idx="1"/>
          </p:nvPr>
        </p:nvSpPr>
        <p:spPr>
          <a:xfrm>
            <a:off x="224890" y="1152475"/>
            <a:ext cx="4709505" cy="3416400"/>
          </a:xfrm>
          <a:prstGeom prst="rect">
            <a:avLst/>
          </a:prstGeom>
        </p:spPr>
        <p:txBody>
          <a:bodyPr spcFirstLastPara="1" wrap="square" lIns="91425" tIns="91425" rIns="91425" bIns="91425" anchor="t" anchorCtr="0">
            <a:normAutofit/>
          </a:bodyPr>
          <a:lstStyle/>
          <a:p>
            <a:pPr marL="0" indent="0">
              <a:buNone/>
            </a:pPr>
            <a:r>
              <a:rPr lang="en"/>
              <a:t>To try improve upon the misclassifications of the CNN model, more data and further augmentations were added.</a:t>
            </a:r>
            <a:endParaRPr lang="en-US"/>
          </a:p>
          <a:p>
            <a:pPr marL="457200" lvl="0" indent="-342900" algn="l" rtl="0">
              <a:spcBef>
                <a:spcPts val="1200"/>
              </a:spcBef>
              <a:spcAft>
                <a:spcPts val="0"/>
              </a:spcAft>
              <a:buSzPts val="1800"/>
              <a:buChar char="●"/>
            </a:pPr>
            <a:r>
              <a:rPr lang="en"/>
              <a:t>Flash-like effect augmentations</a:t>
            </a:r>
            <a:endParaRPr/>
          </a:p>
          <a:p>
            <a:pPr>
              <a:lnSpc>
                <a:spcPct val="114999"/>
              </a:lnSpc>
            </a:pPr>
            <a:r>
              <a:rPr lang="en-US"/>
              <a:t>Color shifts</a:t>
            </a:r>
          </a:p>
          <a:p>
            <a:pPr>
              <a:lnSpc>
                <a:spcPct val="114999"/>
              </a:lnSpc>
            </a:pPr>
            <a:r>
              <a:rPr lang="en-US"/>
              <a:t>Image shift/scale/rotate</a:t>
            </a:r>
          </a:p>
          <a:p>
            <a:pPr>
              <a:lnSpc>
                <a:spcPct val="114999"/>
              </a:lnSpc>
            </a:pPr>
            <a:r>
              <a:rPr lang="en-US"/>
              <a:t>Hue &amp; contrast shifts</a:t>
            </a:r>
          </a:p>
          <a:p>
            <a:pPr>
              <a:lnSpc>
                <a:spcPct val="114999"/>
              </a:lnSpc>
            </a:pPr>
            <a:r>
              <a:rPr lang="en-US"/>
              <a:t>GAN generated images</a:t>
            </a:r>
          </a:p>
        </p:txBody>
      </p:sp>
      <p:pic>
        <p:nvPicPr>
          <p:cNvPr id="2" name="Picture 2" descr="A picture containing timeline&#10;&#10;Description automatically generated">
            <a:extLst>
              <a:ext uri="{FF2B5EF4-FFF2-40B4-BE49-F238E27FC236}">
                <a16:creationId xmlns:a16="http://schemas.microsoft.com/office/drawing/2014/main" id="{004AF53D-F31C-5CC1-C407-198ACD9B8905}"/>
              </a:ext>
            </a:extLst>
          </p:cNvPr>
          <p:cNvPicPr>
            <a:picLocks noChangeAspect="1"/>
          </p:cNvPicPr>
          <p:nvPr/>
        </p:nvPicPr>
        <p:blipFill>
          <a:blip r:embed="rId4"/>
          <a:stretch>
            <a:fillRect/>
          </a:stretch>
        </p:blipFill>
        <p:spPr>
          <a:xfrm>
            <a:off x="5063342" y="1456229"/>
            <a:ext cx="3908466" cy="2015800"/>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289997" y="206297"/>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 Metadata Component</a:t>
            </a:r>
            <a:endParaRPr/>
          </a:p>
        </p:txBody>
      </p:sp>
      <p:sp>
        <p:nvSpPr>
          <p:cNvPr id="149" name="Google Shape;149;p27"/>
          <p:cNvSpPr txBox="1">
            <a:spLocks noGrp="1"/>
          </p:cNvSpPr>
          <p:nvPr>
            <p:ph type="body" idx="1"/>
          </p:nvPr>
        </p:nvSpPr>
        <p:spPr>
          <a:xfrm>
            <a:off x="289997" y="913747"/>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evaluate the improvements the addition of patient metadata could have to our classification capability, we constructed a fully connected ANN layer to include metadata in our results.</a:t>
            </a:r>
            <a:endParaRPr/>
          </a:p>
          <a:p>
            <a:pPr marL="0" lvl="0" indent="0" algn="l" rtl="0">
              <a:spcBef>
                <a:spcPts val="1200"/>
              </a:spcBef>
              <a:spcAft>
                <a:spcPts val="1200"/>
              </a:spcAft>
              <a:buNone/>
            </a:pPr>
            <a:endParaRPr/>
          </a:p>
        </p:txBody>
      </p:sp>
      <p:pic>
        <p:nvPicPr>
          <p:cNvPr id="2" name="Picture 2" descr="Chart, line chart&#10;&#10;Description automatically generated">
            <a:extLst>
              <a:ext uri="{FF2B5EF4-FFF2-40B4-BE49-F238E27FC236}">
                <a16:creationId xmlns:a16="http://schemas.microsoft.com/office/drawing/2014/main" id="{E914E0E4-61BD-E4B7-7306-8E8B0A8C30C5}"/>
              </a:ext>
            </a:extLst>
          </p:cNvPr>
          <p:cNvPicPr>
            <a:picLocks noChangeAspect="1"/>
          </p:cNvPicPr>
          <p:nvPr/>
        </p:nvPicPr>
        <p:blipFill>
          <a:blip r:embed="rId3"/>
          <a:stretch>
            <a:fillRect/>
          </a:stretch>
        </p:blipFill>
        <p:spPr>
          <a:xfrm>
            <a:off x="407043" y="2077535"/>
            <a:ext cx="3591527" cy="2739100"/>
          </a:xfrm>
          <a:prstGeom prst="rect">
            <a:avLst/>
          </a:prstGeom>
        </p:spPr>
      </p:pic>
      <p:graphicFrame>
        <p:nvGraphicFramePr>
          <p:cNvPr id="3" name="Google Shape;108;p21">
            <a:extLst>
              <a:ext uri="{FF2B5EF4-FFF2-40B4-BE49-F238E27FC236}">
                <a16:creationId xmlns:a16="http://schemas.microsoft.com/office/drawing/2014/main" id="{1E03645A-8D70-9410-04B5-071F7109AE8A}"/>
              </a:ext>
            </a:extLst>
          </p:cNvPr>
          <p:cNvGraphicFramePr/>
          <p:nvPr>
            <p:extLst>
              <p:ext uri="{D42A27DB-BD31-4B8C-83A1-F6EECF244321}">
                <p14:modId xmlns:p14="http://schemas.microsoft.com/office/powerpoint/2010/main" val="2403402104"/>
              </p:ext>
            </p:extLst>
          </p:nvPr>
        </p:nvGraphicFramePr>
        <p:xfrm>
          <a:off x="4763458" y="2426821"/>
          <a:ext cx="3227598" cy="1462920"/>
        </p:xfrm>
        <a:graphic>
          <a:graphicData uri="http://schemas.openxmlformats.org/drawingml/2006/table">
            <a:tbl>
              <a:tblPr>
                <a:noFill/>
                <a:tableStyleId>{0ECA5B41-3D44-4000-8E97-1C4A2661F74F}</a:tableStyleId>
              </a:tblPr>
              <a:tblGrid>
                <a:gridCol w="1613799">
                  <a:extLst>
                    <a:ext uri="{9D8B030D-6E8A-4147-A177-3AD203B41FA5}">
                      <a16:colId xmlns:a16="http://schemas.microsoft.com/office/drawing/2014/main" val="20000"/>
                    </a:ext>
                  </a:extLst>
                </a:gridCol>
                <a:gridCol w="1613799">
                  <a:extLst>
                    <a:ext uri="{9D8B030D-6E8A-4147-A177-3AD203B41FA5}">
                      <a16:colId xmlns:a16="http://schemas.microsoft.com/office/drawing/2014/main" val="20001"/>
                    </a:ext>
                  </a:extLst>
                </a:gridCol>
              </a:tblGrid>
              <a:tr h="388278">
                <a:tc>
                  <a:txBody>
                    <a:bodyPr/>
                    <a:lstStyle/>
                    <a:p>
                      <a:pPr marL="0" lvl="0" indent="0" algn="ctr" rtl="0">
                        <a:spcBef>
                          <a:spcPts val="0"/>
                        </a:spcBef>
                        <a:spcAft>
                          <a:spcPts val="0"/>
                        </a:spcAft>
                        <a:buNone/>
                      </a:pPr>
                      <a:r>
                        <a:rPr lang="en" sz="1050" b="1"/>
                        <a:t>Model</a:t>
                      </a:r>
                    </a:p>
                  </a:txBody>
                  <a:tcPr marL="91425" marR="91425" marT="91425" marB="91425" anchor="ctr"/>
                </a:tc>
                <a:tc>
                  <a:txBody>
                    <a:bodyPr/>
                    <a:lstStyle/>
                    <a:p>
                      <a:pPr marL="0" lvl="0" indent="0" algn="ctr">
                        <a:spcBef>
                          <a:spcPts val="0"/>
                        </a:spcBef>
                        <a:spcAft>
                          <a:spcPts val="0"/>
                        </a:spcAft>
                        <a:buNone/>
                      </a:pPr>
                      <a:r>
                        <a:rPr lang="en" sz="1050" b="1"/>
                        <a:t>Patient Classification Accuracy</a:t>
                      </a:r>
                      <a:endParaRPr lang="en-US" sz="1050" b="1"/>
                    </a:p>
                  </a:txBody>
                  <a:tcPr marL="91425" marR="91425" marT="91425" marB="91425" anchor="ctr"/>
                </a:tc>
                <a:extLst>
                  <a:ext uri="{0D108BD9-81ED-4DB2-BD59-A6C34878D82A}">
                    <a16:rowId xmlns:a16="http://schemas.microsoft.com/office/drawing/2014/main" val="10000"/>
                  </a:ext>
                </a:extLst>
              </a:tr>
              <a:tr h="251967">
                <a:tc>
                  <a:txBody>
                    <a:bodyPr/>
                    <a:lstStyle/>
                    <a:p>
                      <a:pPr marL="0" lvl="0" indent="0" algn="ctr" rtl="0">
                        <a:spcBef>
                          <a:spcPts val="0"/>
                        </a:spcBef>
                        <a:spcAft>
                          <a:spcPts val="0"/>
                        </a:spcAft>
                        <a:buNone/>
                      </a:pPr>
                      <a:r>
                        <a:rPr lang="en" sz="900"/>
                        <a:t>CNN (Image Only)</a:t>
                      </a:r>
                      <a:endParaRPr sz="900"/>
                    </a:p>
                  </a:txBody>
                  <a:tcPr marL="91425" marR="91425" marT="91425" marB="91425" anchor="ctr"/>
                </a:tc>
                <a:tc>
                  <a:txBody>
                    <a:bodyPr/>
                    <a:lstStyle/>
                    <a:p>
                      <a:pPr marL="0" lvl="0" indent="0" algn="ctr" rtl="0">
                        <a:spcBef>
                          <a:spcPts val="0"/>
                        </a:spcBef>
                        <a:spcAft>
                          <a:spcPts val="0"/>
                        </a:spcAft>
                        <a:buNone/>
                      </a:pPr>
                      <a:r>
                        <a:rPr lang="en" sz="900"/>
                        <a:t>87.5%</a:t>
                      </a:r>
                    </a:p>
                  </a:txBody>
                  <a:tcPr marL="91425" marR="91425" marT="91425" marB="91425" anchor="ctr"/>
                </a:tc>
                <a:extLst>
                  <a:ext uri="{0D108BD9-81ED-4DB2-BD59-A6C34878D82A}">
                    <a16:rowId xmlns:a16="http://schemas.microsoft.com/office/drawing/2014/main" val="10001"/>
                  </a:ext>
                </a:extLst>
              </a:tr>
              <a:tr h="251967">
                <a:tc>
                  <a:txBody>
                    <a:bodyPr/>
                    <a:lstStyle/>
                    <a:p>
                      <a:pPr marL="0" lvl="0" indent="0" algn="ctr" rtl="0">
                        <a:spcBef>
                          <a:spcPts val="0"/>
                        </a:spcBef>
                        <a:spcAft>
                          <a:spcPts val="0"/>
                        </a:spcAft>
                        <a:buNone/>
                      </a:pPr>
                      <a:r>
                        <a:rPr lang="en" sz="900"/>
                        <a:t>ANN (Metadata Only)</a:t>
                      </a:r>
                    </a:p>
                  </a:txBody>
                  <a:tcPr marL="91425" marR="91425" marT="91425" marB="91425" anchor="ctr"/>
                </a:tc>
                <a:tc>
                  <a:txBody>
                    <a:bodyPr/>
                    <a:lstStyle/>
                    <a:p>
                      <a:pPr marL="0" lvl="0" indent="0" algn="ctr" rtl="0">
                        <a:spcBef>
                          <a:spcPts val="0"/>
                        </a:spcBef>
                        <a:spcAft>
                          <a:spcPts val="0"/>
                        </a:spcAft>
                        <a:buNone/>
                      </a:pPr>
                      <a:r>
                        <a:rPr lang="en" sz="900"/>
                        <a:t>92.3%</a:t>
                      </a:r>
                    </a:p>
                  </a:txBody>
                  <a:tcPr marL="91425" marR="91425" marT="91425" marB="91425" anchor="ctr"/>
                </a:tc>
                <a:extLst>
                  <a:ext uri="{0D108BD9-81ED-4DB2-BD59-A6C34878D82A}">
                    <a16:rowId xmlns:a16="http://schemas.microsoft.com/office/drawing/2014/main" val="10002"/>
                  </a:ext>
                </a:extLst>
              </a:tr>
              <a:tr h="256098">
                <a:tc>
                  <a:txBody>
                    <a:bodyPr/>
                    <a:lstStyle/>
                    <a:p>
                      <a:pPr marL="0" lvl="0" indent="0" algn="ctr" rtl="0">
                        <a:spcBef>
                          <a:spcPts val="0"/>
                        </a:spcBef>
                        <a:spcAft>
                          <a:spcPts val="0"/>
                        </a:spcAft>
                        <a:buNone/>
                      </a:pPr>
                      <a:r>
                        <a:rPr lang="en" sz="900"/>
                        <a:t>CNN + ANN</a:t>
                      </a:r>
                    </a:p>
                  </a:txBody>
                  <a:tcPr marL="91425" marR="91425" marT="91425" marB="91425" anchor="ctr"/>
                </a:tc>
                <a:tc>
                  <a:txBody>
                    <a:bodyPr/>
                    <a:lstStyle/>
                    <a:p>
                      <a:pPr marL="0" lvl="0" indent="0" algn="ctr" rtl="0">
                        <a:spcBef>
                          <a:spcPts val="0"/>
                        </a:spcBef>
                        <a:spcAft>
                          <a:spcPts val="0"/>
                        </a:spcAft>
                        <a:buNone/>
                      </a:pPr>
                      <a:r>
                        <a:rPr lang="en" sz="900"/>
                        <a:t>100%</a:t>
                      </a:r>
                    </a:p>
                  </a:txBody>
                  <a:tcPr marL="91425" marR="91425" marT="91425" marB="91425"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a:t>Discussion &amp; Limitations</a:t>
            </a:r>
            <a:endParaRPr/>
          </a:p>
        </p:txBody>
      </p:sp>
      <p:sp>
        <p:nvSpPr>
          <p:cNvPr id="158" name="Google Shape;15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285750" indent="-285750">
              <a:spcAft>
                <a:spcPts val="1200"/>
              </a:spcAft>
            </a:pPr>
            <a:r>
              <a:rPr lang="en-US"/>
              <a:t>Balanced training data vs. imbalanced population distribution</a:t>
            </a:r>
          </a:p>
          <a:p>
            <a:pPr lvl="1">
              <a:lnSpc>
                <a:spcPct val="114999"/>
              </a:lnSpc>
              <a:spcAft>
                <a:spcPts val="1200"/>
              </a:spcAft>
              <a:buSzPts val="1800"/>
            </a:pPr>
            <a:r>
              <a:rPr lang="en-US"/>
              <a:t>If we were to roll out these models in their current state to the entire population, we would over-diagnose bacterial pharyngitis and COVID-19</a:t>
            </a:r>
          </a:p>
          <a:p>
            <a:pPr marL="285750" indent="-285750">
              <a:lnSpc>
                <a:spcPct val="114999"/>
              </a:lnSpc>
              <a:spcAft>
                <a:spcPts val="1200"/>
              </a:spcAft>
            </a:pPr>
            <a:r>
              <a:rPr lang="en-US"/>
              <a:t>Our COVID-19 patients skewed toward later disease stages</a:t>
            </a:r>
          </a:p>
          <a:p>
            <a:pPr lvl="1">
              <a:lnSpc>
                <a:spcPct val="114999"/>
              </a:lnSpc>
              <a:spcAft>
                <a:spcPts val="1200"/>
              </a:spcAft>
            </a:pPr>
            <a:r>
              <a:rPr lang="en-US"/>
              <a:t>Smaller mouth openings = darker images</a:t>
            </a:r>
          </a:p>
          <a:p>
            <a:pPr lvl="1">
              <a:lnSpc>
                <a:spcPct val="114999"/>
              </a:lnSpc>
              <a:spcAft>
                <a:spcPts val="1200"/>
              </a:spcAft>
            </a:pPr>
            <a:r>
              <a:rPr lang="en-US"/>
              <a:t>More likely to report with symptoms than earlier stages</a:t>
            </a:r>
          </a:p>
          <a:p>
            <a:pPr marL="285750" indent="-285750">
              <a:lnSpc>
                <a:spcPct val="114999"/>
              </a:lnSpc>
              <a:spcAft>
                <a:spcPts val="1200"/>
              </a:spcAft>
            </a:pPr>
            <a:r>
              <a:rPr lang="en-US"/>
              <a:t>Misclassification Risk</a:t>
            </a:r>
          </a:p>
          <a:p>
            <a:pPr lvl="1">
              <a:lnSpc>
                <a:spcPct val="114999"/>
              </a:lnSpc>
              <a:spcAft>
                <a:spcPts val="1200"/>
              </a:spcAft>
              <a:buSzPts val="1800"/>
            </a:pPr>
            <a:r>
              <a:rPr lang="en-US"/>
              <a:t>False negatives for bacterial pharyngitis or COVID-19 could cause some patients to not seek out preventative care and increase disease transmission</a:t>
            </a:r>
          </a:p>
          <a:p>
            <a:pPr marL="596900" lvl="1" indent="0">
              <a:lnSpc>
                <a:spcPct val="114999"/>
              </a:lnSpc>
              <a:spcAft>
                <a:spcPts val="1200"/>
              </a:spcAft>
              <a:buNone/>
            </a:pP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07E6-6247-0629-1517-471911413E26}"/>
              </a:ext>
            </a:extLst>
          </p:cNvPr>
          <p:cNvSpPr>
            <a:spLocks noGrp="1"/>
          </p:cNvSpPr>
          <p:nvPr>
            <p:ph type="title"/>
          </p:nvPr>
        </p:nvSpPr>
        <p:spPr>
          <a:xfrm>
            <a:off x="3378991" y="2079950"/>
            <a:ext cx="1886860" cy="572700"/>
          </a:xfrm>
        </p:spPr>
        <p:txBody>
          <a:bodyPr>
            <a:normAutofit fontScale="90000"/>
          </a:bodyPr>
          <a:lstStyle/>
          <a:p>
            <a:r>
              <a:rPr lang="en-US"/>
              <a:t>Questions?</a:t>
            </a:r>
          </a:p>
        </p:txBody>
      </p:sp>
    </p:spTree>
    <p:extLst>
      <p:ext uri="{BB962C8B-B14F-4D97-AF65-F5344CB8AC3E}">
        <p14:creationId xmlns:p14="http://schemas.microsoft.com/office/powerpoint/2010/main" val="3690011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CAB7-F5D4-901E-8B1D-270BD704797D}"/>
              </a:ext>
            </a:extLst>
          </p:cNvPr>
          <p:cNvSpPr>
            <a:spLocks noGrp="1"/>
          </p:cNvSpPr>
          <p:nvPr>
            <p:ph type="title"/>
          </p:nvPr>
        </p:nvSpPr>
        <p:spPr/>
        <p:txBody>
          <a:bodyPr>
            <a:normAutofit fontScale="90000"/>
          </a:bodyPr>
          <a:lstStyle/>
          <a:p>
            <a:r>
              <a:rPr lang="en-US"/>
              <a:t>Prior Research &amp; References</a:t>
            </a:r>
          </a:p>
        </p:txBody>
      </p:sp>
      <p:sp>
        <p:nvSpPr>
          <p:cNvPr id="3" name="Text Placeholder 2">
            <a:extLst>
              <a:ext uri="{FF2B5EF4-FFF2-40B4-BE49-F238E27FC236}">
                <a16:creationId xmlns:a16="http://schemas.microsoft.com/office/drawing/2014/main" id="{5E688255-3CB3-A3C7-C827-F1517F4058C4}"/>
              </a:ext>
            </a:extLst>
          </p:cNvPr>
          <p:cNvSpPr>
            <a:spLocks noGrp="1"/>
          </p:cNvSpPr>
          <p:nvPr>
            <p:ph type="body" idx="1"/>
          </p:nvPr>
        </p:nvSpPr>
        <p:spPr/>
        <p:txBody>
          <a:bodyPr>
            <a:normAutofit fontScale="55000" lnSpcReduction="20000"/>
          </a:bodyPr>
          <a:lstStyle/>
          <a:p>
            <a:pPr marL="114300" indent="0">
              <a:buNone/>
            </a:pPr>
            <a:endParaRPr lang="en-US" b="1"/>
          </a:p>
          <a:p>
            <a:pPr marL="114300" indent="0">
              <a:lnSpc>
                <a:spcPct val="114999"/>
              </a:lnSpc>
              <a:buNone/>
            </a:pPr>
            <a:r>
              <a:rPr lang="en-US"/>
              <a:t>[1] Zoabi, Y., Deri-</a:t>
            </a:r>
            <a:r>
              <a:rPr lang="en-US" err="1"/>
              <a:t>Rozov</a:t>
            </a:r>
            <a:r>
              <a:rPr lang="en-US"/>
              <a:t>, S. &amp; Shomron, N. Machine learning-based prediction of COVID-19 diagnosis based on symptoms. </a:t>
            </a:r>
            <a:r>
              <a:rPr lang="en-US" i="1" err="1"/>
              <a:t>npj</a:t>
            </a:r>
            <a:r>
              <a:rPr lang="en-US" i="1"/>
              <a:t> Digit. Med.</a:t>
            </a:r>
            <a:r>
              <a:rPr lang="en-US"/>
              <a:t> 4, 3 (2021). https://doi.org/10.1038/s41746-020-00372-6</a:t>
            </a:r>
          </a:p>
          <a:p>
            <a:pPr>
              <a:lnSpc>
                <a:spcPct val="114999"/>
              </a:lnSpc>
            </a:pPr>
            <a:endParaRPr lang="en-US"/>
          </a:p>
          <a:p>
            <a:pPr marL="114300" indent="0">
              <a:lnSpc>
                <a:spcPct val="114999"/>
              </a:lnSpc>
              <a:buNone/>
            </a:pPr>
            <a:r>
              <a:rPr lang="en-US"/>
              <a:t>[2] Mohammad-Rahimi, Hossein et al. “Application of Machine Learning in Diagnosis of COVID-19 Through X-Ray and CT Images: A Scoping Review.” </a:t>
            </a:r>
            <a:r>
              <a:rPr lang="en-US" i="1"/>
              <a:t>Frontiers in cardiovascular medicine</a:t>
            </a:r>
            <a:r>
              <a:rPr lang="en-US"/>
              <a:t> vol. 8 638011. 25 Mar. 2021, doi:10.3389/fcvm.2021.638011</a:t>
            </a:r>
          </a:p>
          <a:p>
            <a:pPr>
              <a:lnSpc>
                <a:spcPct val="114999"/>
              </a:lnSpc>
            </a:pPr>
            <a:endParaRPr lang="en-US"/>
          </a:p>
          <a:p>
            <a:pPr marL="114300" indent="0">
              <a:lnSpc>
                <a:spcPct val="114999"/>
              </a:lnSpc>
              <a:buNone/>
            </a:pPr>
            <a:r>
              <a:rPr lang="en-US"/>
              <a:t>[3] Noah, B., Keller, M.S., </a:t>
            </a:r>
            <a:r>
              <a:rPr lang="en-US" err="1"/>
              <a:t>Mosadeghi</a:t>
            </a:r>
            <a:r>
              <a:rPr lang="en-US"/>
              <a:t>, S. </a:t>
            </a:r>
            <a:r>
              <a:rPr lang="en-US" i="1"/>
              <a:t>et al.</a:t>
            </a:r>
            <a:r>
              <a:rPr lang="en-US"/>
              <a:t> Impact of remote patient monitoring on clinical outcomes: an updated meta-analysis of randomized controlled trials. </a:t>
            </a:r>
            <a:r>
              <a:rPr lang="en-US" i="1" err="1"/>
              <a:t>npj</a:t>
            </a:r>
            <a:r>
              <a:rPr lang="en-US" i="1"/>
              <a:t> Digital Med</a:t>
            </a:r>
            <a:r>
              <a:rPr lang="en-US"/>
              <a:t> 1, 20172 (2018). https://doi.org/10.1038/s41746-017-0002-4</a:t>
            </a:r>
          </a:p>
          <a:p>
            <a:pPr>
              <a:lnSpc>
                <a:spcPct val="114999"/>
              </a:lnSpc>
            </a:pPr>
            <a:endParaRPr lang="en-US"/>
          </a:p>
          <a:p>
            <a:pPr marL="114300" indent="0">
              <a:lnSpc>
                <a:spcPct val="114999"/>
              </a:lnSpc>
              <a:buNone/>
            </a:pPr>
            <a:r>
              <a:rPr lang="en-US"/>
              <a:t>[4] Walker RC, Tong A, Howard K, Palmer SC. Patient expectations and experiences of remote monitoring for chronic diseases: Systematic review and thematic synthesis of qualitative studies. Int J Med Inform. 2019 Apr;124:78-85. </a:t>
            </a:r>
            <a:r>
              <a:rPr lang="en-US" err="1"/>
              <a:t>doi</a:t>
            </a:r>
            <a:r>
              <a:rPr lang="en-US"/>
              <a:t>: 10.1016/j.ijmedinf.2019.01.013. </a:t>
            </a:r>
            <a:r>
              <a:rPr lang="en-US" err="1"/>
              <a:t>Epub</a:t>
            </a:r>
            <a:r>
              <a:rPr lang="en-US"/>
              <a:t> 2019 Jan 29. PMID: 30784430</a:t>
            </a:r>
          </a:p>
          <a:p>
            <a:pPr>
              <a:lnSpc>
                <a:spcPct val="114999"/>
              </a:lnSpc>
            </a:pPr>
            <a:endParaRPr lang="en-US"/>
          </a:p>
          <a:p>
            <a:pPr marL="114300" indent="0">
              <a:lnSpc>
                <a:spcPct val="114999"/>
              </a:lnSpc>
              <a:buNone/>
            </a:pPr>
            <a:r>
              <a:rPr lang="en-US"/>
              <a:t>[5] </a:t>
            </a:r>
            <a:r>
              <a:rPr lang="en-US" err="1"/>
              <a:t>Yoo</a:t>
            </a:r>
            <a:r>
              <a:rPr lang="en-US"/>
              <a:t>, Tae Keun et al. “Toward automated severe pharyngitis detection with smartphone camera using deep learning networks.” </a:t>
            </a:r>
            <a:r>
              <a:rPr lang="en-US" i="1"/>
              <a:t>Computers in biology and medicine</a:t>
            </a:r>
            <a:r>
              <a:rPr lang="en-US"/>
              <a:t> vol. 125 (2020): 103980. doi:10.1016/j.compbiomed.2020.103980</a:t>
            </a:r>
          </a:p>
          <a:p>
            <a:pPr>
              <a:lnSpc>
                <a:spcPct val="114999"/>
              </a:lnSpc>
            </a:pPr>
            <a:endParaRPr lang="en-US"/>
          </a:p>
          <a:p>
            <a:pPr marL="114300" indent="0">
              <a:lnSpc>
                <a:spcPct val="114999"/>
              </a:lnSpc>
              <a:buNone/>
            </a:pPr>
            <a:r>
              <a:rPr lang="en-US"/>
              <a:t>[6] Ningrum, Dina Nur </a:t>
            </a:r>
            <a:r>
              <a:rPr lang="en-US" err="1"/>
              <a:t>Anggraini</a:t>
            </a:r>
            <a:r>
              <a:rPr lang="en-US"/>
              <a:t> et al. “Deep Learning Classifier with Patient's Metadata of </a:t>
            </a:r>
            <a:r>
              <a:rPr lang="en-US" err="1"/>
              <a:t>Dermoscopic</a:t>
            </a:r>
            <a:r>
              <a:rPr lang="en-US"/>
              <a:t> Images in Malignant Melanoma Detection.” </a:t>
            </a:r>
            <a:r>
              <a:rPr lang="en-US" i="1"/>
              <a:t>Journal of multidisciplinary healthcare</a:t>
            </a:r>
            <a:r>
              <a:rPr lang="en-US"/>
              <a:t> vol. 14 877-885. 21 Apr. 2021, doi:10.2147/JMDH.S306284</a:t>
            </a:r>
          </a:p>
          <a:p>
            <a:pPr>
              <a:lnSpc>
                <a:spcPct val="114999"/>
              </a:lnSpc>
            </a:pPr>
            <a:endParaRPr lang="en-US"/>
          </a:p>
          <a:p>
            <a:pPr marL="114300" indent="0">
              <a:lnSpc>
                <a:spcPct val="114999"/>
              </a:lnSpc>
              <a:buNone/>
            </a:pPr>
            <a:r>
              <a:rPr lang="en-US"/>
              <a:t>[7] Buda, Mateusz &amp; Maki, Atsuto &amp; Mazurowski, Maciej. (2017). A systematic study of the class imbalance problem in convolutional neural networks. Neural Networks. 106. 10.1016/j.neunet.2018.07.011</a:t>
            </a:r>
          </a:p>
          <a:p>
            <a:pPr>
              <a:lnSpc>
                <a:spcPct val="114999"/>
              </a:lnSpc>
            </a:pPr>
            <a:endParaRPr lang="en-US"/>
          </a:p>
        </p:txBody>
      </p:sp>
    </p:spTree>
    <p:extLst>
      <p:ext uri="{BB962C8B-B14F-4D97-AF65-F5344CB8AC3E}">
        <p14:creationId xmlns:p14="http://schemas.microsoft.com/office/powerpoint/2010/main" val="2226212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bar chart&#10;&#10;Description automatically generated">
            <a:extLst>
              <a:ext uri="{FF2B5EF4-FFF2-40B4-BE49-F238E27FC236}">
                <a16:creationId xmlns:a16="http://schemas.microsoft.com/office/drawing/2014/main" id="{BCA9B1B9-3393-BF46-F93D-27900A3B70D5}"/>
              </a:ext>
            </a:extLst>
          </p:cNvPr>
          <p:cNvPicPr>
            <a:picLocks noChangeAspect="1"/>
          </p:cNvPicPr>
          <p:nvPr/>
        </p:nvPicPr>
        <p:blipFill rotWithShape="1">
          <a:blip r:embed="rId3"/>
          <a:srcRect t="8370" r="-97" b="441"/>
          <a:stretch/>
        </p:blipFill>
        <p:spPr>
          <a:xfrm>
            <a:off x="83128" y="665720"/>
            <a:ext cx="8814463" cy="1763823"/>
          </a:xfrm>
          <a:prstGeom prst="rect">
            <a:avLst/>
          </a:prstGeom>
        </p:spPr>
      </p:pic>
      <p:sp>
        <p:nvSpPr>
          <p:cNvPr id="4" name="Title 3">
            <a:extLst>
              <a:ext uri="{FF2B5EF4-FFF2-40B4-BE49-F238E27FC236}">
                <a16:creationId xmlns:a16="http://schemas.microsoft.com/office/drawing/2014/main" id="{142B4F93-C0CE-6E47-6D9C-C64D577E259B}"/>
              </a:ext>
            </a:extLst>
          </p:cNvPr>
          <p:cNvSpPr>
            <a:spLocks noGrp="1"/>
          </p:cNvSpPr>
          <p:nvPr>
            <p:ph type="title"/>
          </p:nvPr>
        </p:nvSpPr>
        <p:spPr>
          <a:xfrm>
            <a:off x="103882" y="185252"/>
            <a:ext cx="8520600" cy="572700"/>
          </a:xfrm>
        </p:spPr>
        <p:txBody>
          <a:bodyPr>
            <a:normAutofit fontScale="90000"/>
          </a:bodyPr>
          <a:lstStyle/>
          <a:p>
            <a:r>
              <a:rPr lang="en-US"/>
              <a:t>Why is early diagnosis important?</a:t>
            </a:r>
          </a:p>
        </p:txBody>
      </p:sp>
      <p:sp>
        <p:nvSpPr>
          <p:cNvPr id="5" name="TextBox 4">
            <a:extLst>
              <a:ext uri="{FF2B5EF4-FFF2-40B4-BE49-F238E27FC236}">
                <a16:creationId xmlns:a16="http://schemas.microsoft.com/office/drawing/2014/main" id="{555D83A9-C4F3-F9A4-369F-88B093A77DFA}"/>
              </a:ext>
            </a:extLst>
          </p:cNvPr>
          <p:cNvSpPr txBox="1"/>
          <p:nvPr/>
        </p:nvSpPr>
        <p:spPr>
          <a:xfrm>
            <a:off x="7178634" y="2372838"/>
            <a:ext cx="21568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CDC reported data from Jan 2022</a:t>
            </a:r>
          </a:p>
          <a:p>
            <a:r>
              <a:rPr lang="en-US" sz="600"/>
              <a:t>** Deaths through week ending 1/22/2022</a:t>
            </a:r>
          </a:p>
          <a:p>
            <a:r>
              <a:rPr lang="en-US" sz="600"/>
              <a:t>*** Daily Cases reported by CDC</a:t>
            </a:r>
          </a:p>
        </p:txBody>
      </p:sp>
      <p:pic>
        <p:nvPicPr>
          <p:cNvPr id="6" name="Picture 6" descr="A picture containing chart&#10;&#10;Description automatically generated">
            <a:extLst>
              <a:ext uri="{FF2B5EF4-FFF2-40B4-BE49-F238E27FC236}">
                <a16:creationId xmlns:a16="http://schemas.microsoft.com/office/drawing/2014/main" id="{75372EF9-C2D0-4316-726B-175F5DF10007}"/>
              </a:ext>
            </a:extLst>
          </p:cNvPr>
          <p:cNvPicPr>
            <a:picLocks noChangeAspect="1"/>
          </p:cNvPicPr>
          <p:nvPr/>
        </p:nvPicPr>
        <p:blipFill>
          <a:blip r:embed="rId4"/>
          <a:stretch>
            <a:fillRect/>
          </a:stretch>
        </p:blipFill>
        <p:spPr>
          <a:xfrm>
            <a:off x="120238" y="2735027"/>
            <a:ext cx="8747660" cy="2234062"/>
          </a:xfrm>
          <a:prstGeom prst="rect">
            <a:avLst/>
          </a:prstGeom>
        </p:spPr>
      </p:pic>
      <p:sp>
        <p:nvSpPr>
          <p:cNvPr id="7" name="TextBox 6">
            <a:extLst>
              <a:ext uri="{FF2B5EF4-FFF2-40B4-BE49-F238E27FC236}">
                <a16:creationId xmlns:a16="http://schemas.microsoft.com/office/drawing/2014/main" id="{6478FB49-5E25-D375-1490-6B785F554C5F}"/>
              </a:ext>
            </a:extLst>
          </p:cNvPr>
          <p:cNvSpPr txBox="1"/>
          <p:nvPr/>
        </p:nvSpPr>
        <p:spPr>
          <a:xfrm>
            <a:off x="2821874" y="4584617"/>
            <a:ext cx="46580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
              <a:t>CDC (Chronic Disease Program Impact) link . Polaris Report link</a:t>
            </a:r>
          </a:p>
          <a:p>
            <a:r>
              <a:rPr lang="en-US" sz="600"/>
              <a:t>** Financial Burden of Cancer Care (cancer.gov), Cost of Asthma on Society AAFA report, Economic Impact Epilepsy AJMC</a:t>
            </a:r>
          </a:p>
          <a:p>
            <a:r>
              <a:rPr lang="en-US" sz="600"/>
              <a:t>*** bloomberg.com, Federal HIV budget hiv.gov, who.int</a:t>
            </a:r>
          </a:p>
          <a:p>
            <a:r>
              <a:rPr lang="en-US" sz="600"/>
              <a:t>**** prnewswire, recoverycentersofamerica.com (Drugs, Alcohol and Health Report)</a:t>
            </a:r>
          </a:p>
        </p:txBody>
      </p:sp>
    </p:spTree>
    <p:extLst>
      <p:ext uri="{BB962C8B-B14F-4D97-AF65-F5344CB8AC3E}">
        <p14:creationId xmlns:p14="http://schemas.microsoft.com/office/powerpoint/2010/main" val="1731980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4" name="Connector: Elbow 23">
            <a:extLst>
              <a:ext uri="{FF2B5EF4-FFF2-40B4-BE49-F238E27FC236}">
                <a16:creationId xmlns:a16="http://schemas.microsoft.com/office/drawing/2014/main" id="{33D972B2-C76D-B99F-8C74-875914F54559}"/>
              </a:ext>
            </a:extLst>
          </p:cNvPr>
          <p:cNvCxnSpPr>
            <a:cxnSpLocks/>
          </p:cNvCxnSpPr>
          <p:nvPr/>
        </p:nvCxnSpPr>
        <p:spPr>
          <a:xfrm>
            <a:off x="6394532" y="2490067"/>
            <a:ext cx="664590" cy="52657"/>
          </a:xfrm>
          <a:prstGeom prst="bentConnector3">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4" descr="Icon&#10;&#10;Description automatically generated">
            <a:extLst>
              <a:ext uri="{FF2B5EF4-FFF2-40B4-BE49-F238E27FC236}">
                <a16:creationId xmlns:a16="http://schemas.microsoft.com/office/drawing/2014/main" id="{8737525E-AA90-CE72-808A-F85B12BC252C}"/>
              </a:ext>
            </a:extLst>
          </p:cNvPr>
          <p:cNvPicPr>
            <a:picLocks noChangeAspect="1"/>
          </p:cNvPicPr>
          <p:nvPr/>
        </p:nvPicPr>
        <p:blipFill>
          <a:blip r:embed="rId4"/>
          <a:stretch>
            <a:fillRect/>
          </a:stretch>
        </p:blipFill>
        <p:spPr>
          <a:xfrm>
            <a:off x="1167593" y="1350285"/>
            <a:ext cx="822118" cy="822118"/>
          </a:xfrm>
          <a:prstGeom prst="rect">
            <a:avLst/>
          </a:prstGeom>
        </p:spPr>
      </p:pic>
      <p:sp>
        <p:nvSpPr>
          <p:cNvPr id="15" name="Rectangle 14">
            <a:extLst>
              <a:ext uri="{FF2B5EF4-FFF2-40B4-BE49-F238E27FC236}">
                <a16:creationId xmlns:a16="http://schemas.microsoft.com/office/drawing/2014/main" id="{CF95322A-C011-4277-A60B-7D54A7B78F24}"/>
              </a:ext>
            </a:extLst>
          </p:cNvPr>
          <p:cNvSpPr/>
          <p:nvPr/>
        </p:nvSpPr>
        <p:spPr>
          <a:xfrm>
            <a:off x="2266790" y="895253"/>
            <a:ext cx="4633472" cy="3123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7E8A6-5D08-4F2F-B992-EB2367DA5073}"/>
              </a:ext>
            </a:extLst>
          </p:cNvPr>
          <p:cNvSpPr>
            <a:spLocks noGrp="1"/>
          </p:cNvSpPr>
          <p:nvPr>
            <p:ph type="title"/>
          </p:nvPr>
        </p:nvSpPr>
        <p:spPr>
          <a:xfrm>
            <a:off x="211808" y="114612"/>
            <a:ext cx="8520600" cy="572700"/>
          </a:xfrm>
        </p:spPr>
        <p:txBody>
          <a:bodyPr>
            <a:normAutofit fontScale="90000"/>
          </a:bodyPr>
          <a:lstStyle/>
          <a:p>
            <a:r>
              <a:rPr lang="en-US"/>
              <a:t>Deep Neural Network Based Approach</a:t>
            </a:r>
          </a:p>
        </p:txBody>
      </p:sp>
      <p:pic>
        <p:nvPicPr>
          <p:cNvPr id="4" name="Graphic 3" descr="User with solid fill">
            <a:extLst>
              <a:ext uri="{FF2B5EF4-FFF2-40B4-BE49-F238E27FC236}">
                <a16:creationId xmlns:a16="http://schemas.microsoft.com/office/drawing/2014/main" id="{F13C0F62-9974-4B15-AC6A-0438FACF18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162" y="1950824"/>
            <a:ext cx="914400" cy="914400"/>
          </a:xfrm>
          <a:prstGeom prst="rect">
            <a:avLst/>
          </a:prstGeom>
        </p:spPr>
      </p:pic>
      <p:pic>
        <p:nvPicPr>
          <p:cNvPr id="14" name="Graphic 13" descr="Clipboard with solid fill">
            <a:extLst>
              <a:ext uri="{FF2B5EF4-FFF2-40B4-BE49-F238E27FC236}">
                <a16:creationId xmlns:a16="http://schemas.microsoft.com/office/drawing/2014/main" id="{328F8379-66AA-4E7E-ABD9-8274026913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22878" y="2690852"/>
            <a:ext cx="914400" cy="914400"/>
          </a:xfrm>
          <a:prstGeom prst="rect">
            <a:avLst/>
          </a:prstGeom>
        </p:spPr>
      </p:pic>
      <p:sp>
        <p:nvSpPr>
          <p:cNvPr id="18" name="TextBox 17">
            <a:extLst>
              <a:ext uri="{FF2B5EF4-FFF2-40B4-BE49-F238E27FC236}">
                <a16:creationId xmlns:a16="http://schemas.microsoft.com/office/drawing/2014/main" id="{B2E1B299-2899-43D6-AE35-BD797F8C6859}"/>
              </a:ext>
            </a:extLst>
          </p:cNvPr>
          <p:cNvSpPr txBox="1"/>
          <p:nvPr/>
        </p:nvSpPr>
        <p:spPr>
          <a:xfrm>
            <a:off x="1116528" y="2054728"/>
            <a:ext cx="917745" cy="523220"/>
          </a:xfrm>
          <a:prstGeom prst="rect">
            <a:avLst/>
          </a:prstGeom>
          <a:noFill/>
        </p:spPr>
        <p:txBody>
          <a:bodyPr wrap="square" lIns="91440" tIns="45720" rIns="91440" bIns="45720" rtlCol="0" anchor="t">
            <a:spAutoFit/>
          </a:bodyPr>
          <a:lstStyle/>
          <a:p>
            <a:pPr algn="ctr"/>
            <a:r>
              <a:rPr lang="en-US"/>
              <a:t>Camera Device</a:t>
            </a:r>
          </a:p>
        </p:txBody>
      </p:sp>
      <p:cxnSp>
        <p:nvCxnSpPr>
          <p:cNvPr id="21" name="Connector: Elbow 20">
            <a:extLst>
              <a:ext uri="{FF2B5EF4-FFF2-40B4-BE49-F238E27FC236}">
                <a16:creationId xmlns:a16="http://schemas.microsoft.com/office/drawing/2014/main" id="{61D23864-4730-4729-8E09-8BCE57C3AD2B}"/>
              </a:ext>
            </a:extLst>
          </p:cNvPr>
          <p:cNvCxnSpPr>
            <a:cxnSpLocks/>
          </p:cNvCxnSpPr>
          <p:nvPr/>
        </p:nvCxnSpPr>
        <p:spPr>
          <a:xfrm>
            <a:off x="1892799" y="1740559"/>
            <a:ext cx="369470" cy="497677"/>
          </a:xfrm>
          <a:prstGeom prst="bentConnector3">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780B360-9C72-463E-BD92-56509231DCC7}"/>
              </a:ext>
            </a:extLst>
          </p:cNvPr>
          <p:cNvCxnSpPr>
            <a:cxnSpLocks/>
          </p:cNvCxnSpPr>
          <p:nvPr/>
        </p:nvCxnSpPr>
        <p:spPr>
          <a:xfrm flipV="1">
            <a:off x="1932424" y="2727399"/>
            <a:ext cx="327325" cy="483056"/>
          </a:xfrm>
          <a:prstGeom prst="bentConnector3">
            <a:avLst>
              <a:gd name="adj1" fmla="val 50000"/>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5A615F9-7FB3-41CC-91B2-F542B29A88C5}"/>
              </a:ext>
            </a:extLst>
          </p:cNvPr>
          <p:cNvSpPr txBox="1"/>
          <p:nvPr/>
        </p:nvSpPr>
        <p:spPr>
          <a:xfrm>
            <a:off x="1059483" y="3526663"/>
            <a:ext cx="930063" cy="307777"/>
          </a:xfrm>
          <a:prstGeom prst="rect">
            <a:avLst/>
          </a:prstGeom>
          <a:noFill/>
        </p:spPr>
        <p:txBody>
          <a:bodyPr wrap="none" rtlCol="0">
            <a:spAutoFit/>
          </a:bodyPr>
          <a:lstStyle/>
          <a:p>
            <a:r>
              <a:rPr lang="en-US"/>
              <a:t>Metadata</a:t>
            </a:r>
          </a:p>
        </p:txBody>
      </p:sp>
      <p:pic>
        <p:nvPicPr>
          <p:cNvPr id="37" name="Picture 36">
            <a:extLst>
              <a:ext uri="{FF2B5EF4-FFF2-40B4-BE49-F238E27FC236}">
                <a16:creationId xmlns:a16="http://schemas.microsoft.com/office/drawing/2014/main" id="{FAA66A67-A9CB-403B-A131-C8D037BF1576}"/>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200000"/>
                    </a14:imgEffect>
                  </a14:imgLayer>
                </a14:imgProps>
              </a:ext>
            </a:extLst>
          </a:blip>
          <a:srcRect l="12353" t="27936" r="16735" b="47684"/>
          <a:stretch/>
        </p:blipFill>
        <p:spPr>
          <a:xfrm>
            <a:off x="7059872" y="2049435"/>
            <a:ext cx="1939980" cy="889271"/>
          </a:xfrm>
          <a:prstGeom prst="rect">
            <a:avLst/>
          </a:prstGeom>
        </p:spPr>
      </p:pic>
      <p:sp>
        <p:nvSpPr>
          <p:cNvPr id="22" name="TextBox 21">
            <a:extLst>
              <a:ext uri="{FF2B5EF4-FFF2-40B4-BE49-F238E27FC236}">
                <a16:creationId xmlns:a16="http://schemas.microsoft.com/office/drawing/2014/main" id="{FE8818A8-597B-80C8-9A53-801CDBC17E18}"/>
              </a:ext>
            </a:extLst>
          </p:cNvPr>
          <p:cNvSpPr txBox="1"/>
          <p:nvPr/>
        </p:nvSpPr>
        <p:spPr>
          <a:xfrm>
            <a:off x="7433181" y="1742099"/>
            <a:ext cx="1130438" cy="307777"/>
          </a:xfrm>
          <a:prstGeom prst="rect">
            <a:avLst/>
          </a:prstGeom>
          <a:noFill/>
        </p:spPr>
        <p:txBody>
          <a:bodyPr wrap="none" lIns="91440" tIns="45720" rIns="91440" bIns="45720" rtlCol="0" anchor="t">
            <a:spAutoFit/>
          </a:bodyPr>
          <a:lstStyle/>
          <a:p>
            <a:r>
              <a:rPr lang="en-US"/>
              <a:t>Final Result</a:t>
            </a:r>
          </a:p>
        </p:txBody>
      </p:sp>
      <p:sp>
        <p:nvSpPr>
          <p:cNvPr id="5" name="TextBox 4">
            <a:extLst>
              <a:ext uri="{FF2B5EF4-FFF2-40B4-BE49-F238E27FC236}">
                <a16:creationId xmlns:a16="http://schemas.microsoft.com/office/drawing/2014/main" id="{84F99BD1-FA4E-4F90-FF3D-B1F00B1FB594}"/>
              </a:ext>
            </a:extLst>
          </p:cNvPr>
          <p:cNvSpPr txBox="1"/>
          <p:nvPr/>
        </p:nvSpPr>
        <p:spPr>
          <a:xfrm>
            <a:off x="3069236" y="1762281"/>
            <a:ext cx="31788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Deep Neural Network Architecture</a:t>
            </a:r>
          </a:p>
        </p:txBody>
      </p:sp>
    </p:spTree>
    <p:extLst>
      <p:ext uri="{BB962C8B-B14F-4D97-AF65-F5344CB8AC3E}">
        <p14:creationId xmlns:p14="http://schemas.microsoft.com/office/powerpoint/2010/main" val="3453970602"/>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4" descr="Diagram&#10;&#10;Description automatically generated">
            <a:extLst>
              <a:ext uri="{FF2B5EF4-FFF2-40B4-BE49-F238E27FC236}">
                <a16:creationId xmlns:a16="http://schemas.microsoft.com/office/drawing/2014/main" id="{D9533B62-1988-FCB0-68C7-59BC1FA0AF3C}"/>
              </a:ext>
            </a:extLst>
          </p:cNvPr>
          <p:cNvPicPr>
            <a:picLocks noChangeAspect="1"/>
          </p:cNvPicPr>
          <p:nvPr/>
        </p:nvPicPr>
        <p:blipFill>
          <a:blip r:embed="rId3"/>
          <a:stretch>
            <a:fillRect/>
          </a:stretch>
        </p:blipFill>
        <p:spPr>
          <a:xfrm>
            <a:off x="4110361" y="1442358"/>
            <a:ext cx="4779515" cy="2408594"/>
          </a:xfrm>
          <a:prstGeom prst="rect">
            <a:avLst/>
          </a:prstGeom>
        </p:spPr>
      </p:pic>
      <p:sp>
        <p:nvSpPr>
          <p:cNvPr id="104" name="Rectangle 103">
            <a:extLst>
              <a:ext uri="{FF2B5EF4-FFF2-40B4-BE49-F238E27FC236}">
                <a16:creationId xmlns:a16="http://schemas.microsoft.com/office/drawing/2014/main" id="{7590C359-A730-408E-BE8F-ABFE152D7E4E}"/>
              </a:ext>
            </a:extLst>
          </p:cNvPr>
          <p:cNvSpPr/>
          <p:nvPr/>
        </p:nvSpPr>
        <p:spPr>
          <a:xfrm>
            <a:off x="4228346" y="253466"/>
            <a:ext cx="532518" cy="570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CB1525-EAF1-4D32-B515-9D938C6EE55F}"/>
              </a:ext>
            </a:extLst>
          </p:cNvPr>
          <p:cNvSpPr>
            <a:spLocks noGrp="1"/>
          </p:cNvSpPr>
          <p:nvPr>
            <p:ph type="title"/>
          </p:nvPr>
        </p:nvSpPr>
        <p:spPr>
          <a:xfrm>
            <a:off x="289484" y="14790"/>
            <a:ext cx="8520600" cy="572700"/>
          </a:xfrm>
        </p:spPr>
        <p:txBody>
          <a:bodyPr>
            <a:normAutofit/>
          </a:bodyPr>
          <a:lstStyle/>
          <a:p>
            <a:r>
              <a:rPr lang="en-US" sz="1600"/>
              <a:t>Training Process Flow</a:t>
            </a:r>
          </a:p>
        </p:txBody>
      </p:sp>
      <p:pic>
        <p:nvPicPr>
          <p:cNvPr id="4" name="Picture 3">
            <a:extLst>
              <a:ext uri="{FF2B5EF4-FFF2-40B4-BE49-F238E27FC236}">
                <a16:creationId xmlns:a16="http://schemas.microsoft.com/office/drawing/2014/main" id="{ED41F385-4490-4945-8FD4-CCC9DD6C7A99}"/>
              </a:ext>
            </a:extLst>
          </p:cNvPr>
          <p:cNvPicPr>
            <a:picLocks noChangeAspect="1"/>
          </p:cNvPicPr>
          <p:nvPr/>
        </p:nvPicPr>
        <p:blipFill>
          <a:blip r:embed="rId4"/>
          <a:stretch>
            <a:fillRect/>
          </a:stretch>
        </p:blipFill>
        <p:spPr>
          <a:xfrm>
            <a:off x="829917" y="2137632"/>
            <a:ext cx="921895" cy="2010370"/>
          </a:xfrm>
          <a:prstGeom prst="rect">
            <a:avLst/>
          </a:prstGeom>
        </p:spPr>
      </p:pic>
      <p:pic>
        <p:nvPicPr>
          <p:cNvPr id="6" name="Picture 5">
            <a:extLst>
              <a:ext uri="{FF2B5EF4-FFF2-40B4-BE49-F238E27FC236}">
                <a16:creationId xmlns:a16="http://schemas.microsoft.com/office/drawing/2014/main" id="{2DCE038F-52FB-46FD-BC68-7B255FDACF70}"/>
              </a:ext>
            </a:extLst>
          </p:cNvPr>
          <p:cNvPicPr>
            <a:picLocks noChangeAspect="1"/>
          </p:cNvPicPr>
          <p:nvPr/>
        </p:nvPicPr>
        <p:blipFill>
          <a:blip r:embed="rId5"/>
          <a:stretch>
            <a:fillRect/>
          </a:stretch>
        </p:blipFill>
        <p:spPr>
          <a:xfrm>
            <a:off x="740936" y="1205968"/>
            <a:ext cx="660576" cy="270927"/>
          </a:xfrm>
          <a:prstGeom prst="rect">
            <a:avLst/>
          </a:prstGeom>
        </p:spPr>
      </p:pic>
      <p:pic>
        <p:nvPicPr>
          <p:cNvPr id="8" name="Graphic 7" descr="Doctor female outline">
            <a:extLst>
              <a:ext uri="{FF2B5EF4-FFF2-40B4-BE49-F238E27FC236}">
                <a16:creationId xmlns:a16="http://schemas.microsoft.com/office/drawing/2014/main" id="{D7F0CD98-1AB6-4180-99A0-305B7D3346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231" y="2164205"/>
            <a:ext cx="572700" cy="572700"/>
          </a:xfrm>
          <a:prstGeom prst="rect">
            <a:avLst/>
          </a:prstGeom>
        </p:spPr>
      </p:pic>
      <p:pic>
        <p:nvPicPr>
          <p:cNvPr id="10" name="Picture 9" descr="Close-up of a person's mouth&#10;&#10;Description automatically generated with medium confidence">
            <a:extLst>
              <a:ext uri="{FF2B5EF4-FFF2-40B4-BE49-F238E27FC236}">
                <a16:creationId xmlns:a16="http://schemas.microsoft.com/office/drawing/2014/main" id="{E43A0D5D-5AD4-408D-9CE8-1FA8158BD684}"/>
              </a:ext>
            </a:extLst>
          </p:cNvPr>
          <p:cNvPicPr>
            <a:picLocks noChangeAspect="1"/>
          </p:cNvPicPr>
          <p:nvPr/>
        </p:nvPicPr>
        <p:blipFill>
          <a:blip r:embed="rId8"/>
          <a:stretch>
            <a:fillRect/>
          </a:stretch>
        </p:blipFill>
        <p:spPr>
          <a:xfrm>
            <a:off x="740936" y="1476895"/>
            <a:ext cx="495553" cy="660737"/>
          </a:xfrm>
          <a:prstGeom prst="rect">
            <a:avLst/>
          </a:prstGeom>
        </p:spPr>
      </p:pic>
      <p:pic>
        <p:nvPicPr>
          <p:cNvPr id="12" name="Picture 11" descr="A close-up of a person's mouth&#10;&#10;Description automatically generated with medium confidence">
            <a:extLst>
              <a:ext uri="{FF2B5EF4-FFF2-40B4-BE49-F238E27FC236}">
                <a16:creationId xmlns:a16="http://schemas.microsoft.com/office/drawing/2014/main" id="{3A1E52A0-27E5-4629-9960-DBFD930460F1}"/>
              </a:ext>
            </a:extLst>
          </p:cNvPr>
          <p:cNvPicPr>
            <a:picLocks noChangeAspect="1"/>
          </p:cNvPicPr>
          <p:nvPr/>
        </p:nvPicPr>
        <p:blipFill>
          <a:blip r:embed="rId9"/>
          <a:stretch>
            <a:fillRect/>
          </a:stretch>
        </p:blipFill>
        <p:spPr>
          <a:xfrm>
            <a:off x="1293933" y="1476895"/>
            <a:ext cx="495553" cy="660737"/>
          </a:xfrm>
          <a:prstGeom prst="rect">
            <a:avLst/>
          </a:prstGeom>
        </p:spPr>
      </p:pic>
      <p:pic>
        <p:nvPicPr>
          <p:cNvPr id="14" name="Picture 13">
            <a:extLst>
              <a:ext uri="{FF2B5EF4-FFF2-40B4-BE49-F238E27FC236}">
                <a16:creationId xmlns:a16="http://schemas.microsoft.com/office/drawing/2014/main" id="{5CA4376C-B26A-4DCA-AA74-8A88B7143838}"/>
              </a:ext>
            </a:extLst>
          </p:cNvPr>
          <p:cNvPicPr>
            <a:picLocks noChangeAspect="1"/>
          </p:cNvPicPr>
          <p:nvPr/>
        </p:nvPicPr>
        <p:blipFill>
          <a:blip r:embed="rId10"/>
          <a:stretch>
            <a:fillRect/>
          </a:stretch>
        </p:blipFill>
        <p:spPr>
          <a:xfrm>
            <a:off x="2350140" y="1252587"/>
            <a:ext cx="580223" cy="182810"/>
          </a:xfrm>
          <a:prstGeom prst="rect">
            <a:avLst/>
          </a:prstGeom>
        </p:spPr>
      </p:pic>
      <p:pic>
        <p:nvPicPr>
          <p:cNvPr id="19" name="Picture 18" descr="A close-up of a person's mouth&#10;&#10;Description automatically generated with medium confidence">
            <a:extLst>
              <a:ext uri="{FF2B5EF4-FFF2-40B4-BE49-F238E27FC236}">
                <a16:creationId xmlns:a16="http://schemas.microsoft.com/office/drawing/2014/main" id="{B1E1DC07-E091-421A-8A6F-BA689A33E8DC}"/>
              </a:ext>
            </a:extLst>
          </p:cNvPr>
          <p:cNvPicPr>
            <a:picLocks noChangeAspect="1"/>
          </p:cNvPicPr>
          <p:nvPr/>
        </p:nvPicPr>
        <p:blipFill>
          <a:blip r:embed="rId9"/>
          <a:stretch>
            <a:fillRect/>
          </a:stretch>
        </p:blipFill>
        <p:spPr>
          <a:xfrm>
            <a:off x="3033915" y="1476895"/>
            <a:ext cx="495553" cy="660737"/>
          </a:xfrm>
          <a:prstGeom prst="rect">
            <a:avLst/>
          </a:prstGeom>
        </p:spPr>
      </p:pic>
      <p:pic>
        <p:nvPicPr>
          <p:cNvPr id="20" name="Picture 19" descr="Close-up of a person's mouth&#10;&#10;Description automatically generated with medium confidence">
            <a:extLst>
              <a:ext uri="{FF2B5EF4-FFF2-40B4-BE49-F238E27FC236}">
                <a16:creationId xmlns:a16="http://schemas.microsoft.com/office/drawing/2014/main" id="{17D04249-253D-421D-BB4D-AB2755995896}"/>
              </a:ext>
            </a:extLst>
          </p:cNvPr>
          <p:cNvPicPr>
            <a:picLocks noChangeAspect="1"/>
          </p:cNvPicPr>
          <p:nvPr/>
        </p:nvPicPr>
        <p:blipFill>
          <a:blip r:embed="rId8"/>
          <a:stretch>
            <a:fillRect/>
          </a:stretch>
        </p:blipFill>
        <p:spPr>
          <a:xfrm>
            <a:off x="2342485" y="1476895"/>
            <a:ext cx="495553" cy="660737"/>
          </a:xfrm>
          <a:prstGeom prst="rect">
            <a:avLst/>
          </a:prstGeom>
        </p:spPr>
      </p:pic>
      <p:sp>
        <p:nvSpPr>
          <p:cNvPr id="21" name="Rectangle 20">
            <a:extLst>
              <a:ext uri="{FF2B5EF4-FFF2-40B4-BE49-F238E27FC236}">
                <a16:creationId xmlns:a16="http://schemas.microsoft.com/office/drawing/2014/main" id="{A5E4E5DD-00D9-4CA6-9967-78FFA9F12F70}"/>
              </a:ext>
            </a:extLst>
          </p:cNvPr>
          <p:cNvSpPr/>
          <p:nvPr/>
        </p:nvSpPr>
        <p:spPr>
          <a:xfrm>
            <a:off x="2342485" y="1629014"/>
            <a:ext cx="495553" cy="28431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EFA9C0-FFA5-4FAF-95E9-763211AFF090}"/>
              </a:ext>
            </a:extLst>
          </p:cNvPr>
          <p:cNvSpPr/>
          <p:nvPr/>
        </p:nvSpPr>
        <p:spPr>
          <a:xfrm>
            <a:off x="3033915" y="1629014"/>
            <a:ext cx="346419" cy="18441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7738383-8496-4FBC-AAB4-DCAC146CF27B}"/>
              </a:ext>
            </a:extLst>
          </p:cNvPr>
          <p:cNvSpPr/>
          <p:nvPr/>
        </p:nvSpPr>
        <p:spPr>
          <a:xfrm>
            <a:off x="2273701" y="2586758"/>
            <a:ext cx="1259409" cy="713154"/>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Train/ Val / Test Split</a:t>
            </a:r>
          </a:p>
          <a:p>
            <a:pPr algn="ctr"/>
            <a:r>
              <a:rPr lang="en-US">
                <a:solidFill>
                  <a:schemeClr val="tx1"/>
                </a:solidFill>
              </a:rPr>
              <a:t>by Patient</a:t>
            </a:r>
          </a:p>
        </p:txBody>
      </p:sp>
      <p:pic>
        <p:nvPicPr>
          <p:cNvPr id="29" name="Graphic 28" descr="Arrow Right with solid fill">
            <a:extLst>
              <a:ext uri="{FF2B5EF4-FFF2-40B4-BE49-F238E27FC236}">
                <a16:creationId xmlns:a16="http://schemas.microsoft.com/office/drawing/2014/main" id="{760D6F75-3080-4F51-BF36-6F31C63E67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2701" y="1635552"/>
            <a:ext cx="371570" cy="371570"/>
          </a:xfrm>
          <a:prstGeom prst="rect">
            <a:avLst/>
          </a:prstGeom>
        </p:spPr>
      </p:pic>
      <p:pic>
        <p:nvPicPr>
          <p:cNvPr id="31" name="Graphic 30" descr="Arrow Down with solid fill">
            <a:extLst>
              <a:ext uri="{FF2B5EF4-FFF2-40B4-BE49-F238E27FC236}">
                <a16:creationId xmlns:a16="http://schemas.microsoft.com/office/drawing/2014/main" id="{1FB4A854-5D07-42F3-B209-819489D495C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34423" y="2167136"/>
            <a:ext cx="572701" cy="265954"/>
          </a:xfrm>
          <a:prstGeom prst="rect">
            <a:avLst/>
          </a:prstGeom>
        </p:spPr>
      </p:pic>
      <p:pic>
        <p:nvPicPr>
          <p:cNvPr id="32" name="Graphic 31" descr="Arrow Right with solid fill">
            <a:extLst>
              <a:ext uri="{FF2B5EF4-FFF2-40B4-BE49-F238E27FC236}">
                <a16:creationId xmlns:a16="http://schemas.microsoft.com/office/drawing/2014/main" id="{D708CFC9-2A55-47FE-A45B-AAAFAC3FC8BE}"/>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1766313" y="2761669"/>
            <a:ext cx="511030" cy="371570"/>
          </a:xfrm>
          <a:prstGeom prst="rect">
            <a:avLst/>
          </a:prstGeom>
        </p:spPr>
      </p:pic>
      <p:sp>
        <p:nvSpPr>
          <p:cNvPr id="102" name="Rectangle: Rounded Corners 101">
            <a:extLst>
              <a:ext uri="{FF2B5EF4-FFF2-40B4-BE49-F238E27FC236}">
                <a16:creationId xmlns:a16="http://schemas.microsoft.com/office/drawing/2014/main" id="{EEB31EEB-B5D3-4AD3-890D-526E1CD6DF1F}"/>
              </a:ext>
            </a:extLst>
          </p:cNvPr>
          <p:cNvSpPr/>
          <p:nvPr/>
        </p:nvSpPr>
        <p:spPr>
          <a:xfrm>
            <a:off x="191007" y="865861"/>
            <a:ext cx="3453522" cy="34243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20EED485-3860-4FC0-BF68-873ED0A0AED4}"/>
              </a:ext>
            </a:extLst>
          </p:cNvPr>
          <p:cNvPicPr>
            <a:picLocks noChangeAspect="1"/>
          </p:cNvPicPr>
          <p:nvPr/>
        </p:nvPicPr>
        <p:blipFill>
          <a:blip r:embed="rId16"/>
          <a:stretch>
            <a:fillRect/>
          </a:stretch>
        </p:blipFill>
        <p:spPr>
          <a:xfrm>
            <a:off x="603249" y="438236"/>
            <a:ext cx="2298391" cy="591363"/>
          </a:xfrm>
          <a:prstGeom prst="rect">
            <a:avLst/>
          </a:prstGeom>
        </p:spPr>
      </p:pic>
      <p:sp>
        <p:nvSpPr>
          <p:cNvPr id="116" name="Rectangle: Rounded Corners 115">
            <a:extLst>
              <a:ext uri="{FF2B5EF4-FFF2-40B4-BE49-F238E27FC236}">
                <a16:creationId xmlns:a16="http://schemas.microsoft.com/office/drawing/2014/main" id="{8F16308B-1801-45D8-91AC-4E7696059B97}"/>
              </a:ext>
            </a:extLst>
          </p:cNvPr>
          <p:cNvSpPr/>
          <p:nvPr/>
        </p:nvSpPr>
        <p:spPr>
          <a:xfrm>
            <a:off x="4089389" y="871748"/>
            <a:ext cx="4863604" cy="342430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4569D767-D4AA-4B87-810E-5B8080DAA009}"/>
              </a:ext>
            </a:extLst>
          </p:cNvPr>
          <p:cNvPicPr>
            <a:picLocks noChangeAspect="1"/>
          </p:cNvPicPr>
          <p:nvPr/>
        </p:nvPicPr>
        <p:blipFill>
          <a:blip r:embed="rId17"/>
          <a:stretch>
            <a:fillRect/>
          </a:stretch>
        </p:blipFill>
        <p:spPr>
          <a:xfrm>
            <a:off x="4678678" y="538571"/>
            <a:ext cx="571580" cy="457264"/>
          </a:xfrm>
          <a:prstGeom prst="rect">
            <a:avLst/>
          </a:prstGeom>
          <a:ln w="28575">
            <a:solidFill>
              <a:schemeClr val="tx1"/>
            </a:solidFill>
          </a:ln>
        </p:spPr>
      </p:pic>
      <p:sp>
        <p:nvSpPr>
          <p:cNvPr id="117" name="Rectangle 116">
            <a:extLst>
              <a:ext uri="{FF2B5EF4-FFF2-40B4-BE49-F238E27FC236}">
                <a16:creationId xmlns:a16="http://schemas.microsoft.com/office/drawing/2014/main" id="{C0060F6A-187F-4012-BA2D-F308A7EFD3A6}"/>
              </a:ext>
            </a:extLst>
          </p:cNvPr>
          <p:cNvSpPr/>
          <p:nvPr/>
        </p:nvSpPr>
        <p:spPr>
          <a:xfrm>
            <a:off x="5250258" y="514782"/>
            <a:ext cx="1911261" cy="4888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Machine Learning</a:t>
            </a:r>
          </a:p>
        </p:txBody>
      </p:sp>
      <p:pic>
        <p:nvPicPr>
          <p:cNvPr id="46" name="Graphic 45" descr="Arrow Right with solid fill">
            <a:extLst>
              <a:ext uri="{FF2B5EF4-FFF2-40B4-BE49-F238E27FC236}">
                <a16:creationId xmlns:a16="http://schemas.microsoft.com/office/drawing/2014/main" id="{D63FEDC0-C6CF-B47B-A0D3-7D4B9BCA099A}"/>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3619526" y="2301140"/>
            <a:ext cx="472191" cy="371570"/>
          </a:xfrm>
          <a:prstGeom prst="rect">
            <a:avLst/>
          </a:prstGeom>
        </p:spPr>
      </p:pic>
    </p:spTree>
    <p:extLst>
      <p:ext uri="{BB962C8B-B14F-4D97-AF65-F5344CB8AC3E}">
        <p14:creationId xmlns:p14="http://schemas.microsoft.com/office/powerpoint/2010/main" val="3917669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Preparation and Cleaning</a:t>
            </a:r>
            <a:endParaRPr/>
          </a:p>
        </p:txBody>
      </p:sp>
      <p:sp>
        <p:nvSpPr>
          <p:cNvPr id="100" name="Google Shape;100;p2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rmAutofit/>
          </a:bodyPr>
          <a:lstStyle/>
          <a:p>
            <a:pPr marL="0" indent="0">
              <a:buNone/>
            </a:pPr>
            <a:r>
              <a:rPr lang="en"/>
              <a:t>The dataset also had to be cleaned. </a:t>
            </a:r>
          </a:p>
          <a:p>
            <a:pPr marL="457200" lvl="0" indent="-342900" algn="l" rtl="0">
              <a:spcBef>
                <a:spcPts val="1200"/>
              </a:spcBef>
              <a:spcAft>
                <a:spcPts val="0"/>
              </a:spcAft>
              <a:buSzPts val="1800"/>
              <a:buChar char="●"/>
            </a:pPr>
            <a:r>
              <a:rPr lang="en"/>
              <a:t>Trimmed to include only the area of interest.</a:t>
            </a:r>
            <a:endParaRPr/>
          </a:p>
          <a:p>
            <a:pPr marL="457200" lvl="0" indent="-342900" algn="l" rtl="0">
              <a:spcBef>
                <a:spcPts val="0"/>
              </a:spcBef>
              <a:spcAft>
                <a:spcPts val="0"/>
              </a:spcAft>
              <a:buSzPts val="1800"/>
              <a:buChar char="●"/>
            </a:pPr>
            <a:r>
              <a:rPr lang="en"/>
              <a:t>Removed images with very poor lighting or position.</a:t>
            </a:r>
            <a:endParaRPr/>
          </a:p>
          <a:p>
            <a:pPr marL="457200" lvl="0" indent="-342900" algn="l" rtl="0">
              <a:spcBef>
                <a:spcPts val="0"/>
              </a:spcBef>
              <a:spcAft>
                <a:spcPts val="0"/>
              </a:spcAft>
              <a:buSzPts val="1800"/>
              <a:buChar char="●"/>
            </a:pPr>
            <a:r>
              <a:rPr lang="en"/>
              <a:t>Removed images that were not of the throat</a:t>
            </a:r>
            <a:endParaRPr/>
          </a:p>
          <a:p>
            <a:pPr marL="457200" lvl="0" indent="-342900" algn="l" rtl="0">
              <a:spcBef>
                <a:spcPts val="0"/>
              </a:spcBef>
              <a:spcAft>
                <a:spcPts val="0"/>
              </a:spcAft>
              <a:buSzPts val="1800"/>
              <a:buChar char="●"/>
            </a:pPr>
            <a:r>
              <a:rPr lang="en"/>
              <a:t>Made additional adjustments based on EDA</a:t>
            </a:r>
            <a:endParaRPr/>
          </a:p>
        </p:txBody>
      </p:sp>
      <p:pic>
        <p:nvPicPr>
          <p:cNvPr id="101" name="Google Shape;101;p20"/>
          <p:cNvPicPr preferRelativeResize="0"/>
          <p:nvPr/>
        </p:nvPicPr>
        <p:blipFill>
          <a:blip r:embed="rId3">
            <a:alphaModFix/>
          </a:blip>
          <a:stretch>
            <a:fillRect/>
          </a:stretch>
        </p:blipFill>
        <p:spPr>
          <a:xfrm>
            <a:off x="4724400" y="1170125"/>
            <a:ext cx="4267199" cy="34865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B8715-D33E-4E5F-8DD7-0AF3DFB480E7}"/>
              </a:ext>
            </a:extLst>
          </p:cNvPr>
          <p:cNvSpPr>
            <a:spLocks noGrp="1"/>
          </p:cNvSpPr>
          <p:nvPr>
            <p:ph type="title"/>
          </p:nvPr>
        </p:nvSpPr>
        <p:spPr>
          <a:xfrm>
            <a:off x="311700" y="148142"/>
            <a:ext cx="8520600" cy="572700"/>
          </a:xfrm>
        </p:spPr>
        <p:txBody>
          <a:bodyPr>
            <a:normAutofit fontScale="90000"/>
          </a:bodyPr>
          <a:lstStyle/>
          <a:p>
            <a:r>
              <a:rPr lang="en-US"/>
              <a:t>Today’s Process</a:t>
            </a:r>
          </a:p>
        </p:txBody>
      </p:sp>
      <p:pic>
        <p:nvPicPr>
          <p:cNvPr id="3" name="Picture 2" descr="A picture containing indoor&#10;&#10;Description automatically generated">
            <a:extLst>
              <a:ext uri="{FF2B5EF4-FFF2-40B4-BE49-F238E27FC236}">
                <a16:creationId xmlns:a16="http://schemas.microsoft.com/office/drawing/2014/main" id="{6B94B506-E9DA-4698-BFD2-C996580913D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25068" y="1127512"/>
            <a:ext cx="1515105" cy="10100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A picture containing indoor&#10;&#10;Description automatically generated">
            <a:extLst>
              <a:ext uri="{FF2B5EF4-FFF2-40B4-BE49-F238E27FC236}">
                <a16:creationId xmlns:a16="http://schemas.microsoft.com/office/drawing/2014/main" id="{95962A40-048C-4255-B5C1-0EBDFF73549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004855" y="1134912"/>
            <a:ext cx="1800036" cy="10149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descr="A picture containing text, indoor, computer&#10;&#10;Description automatically generated">
            <a:extLst>
              <a:ext uri="{FF2B5EF4-FFF2-40B4-BE49-F238E27FC236}">
                <a16:creationId xmlns:a16="http://schemas.microsoft.com/office/drawing/2014/main" id="{805FCCF2-15B9-4838-BA8F-0B2FE9C4389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069573" y="1134912"/>
            <a:ext cx="1520576" cy="10149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itle 1">
            <a:extLst>
              <a:ext uri="{FF2B5EF4-FFF2-40B4-BE49-F238E27FC236}">
                <a16:creationId xmlns:a16="http://schemas.microsoft.com/office/drawing/2014/main" id="{30810C1F-37E4-4CF3-83AE-90C6016949FF}"/>
              </a:ext>
            </a:extLst>
          </p:cNvPr>
          <p:cNvSpPr txBox="1">
            <a:spLocks/>
          </p:cNvSpPr>
          <p:nvPr/>
        </p:nvSpPr>
        <p:spPr>
          <a:xfrm>
            <a:off x="333966" y="2499816"/>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t>What-if?</a:t>
            </a:r>
          </a:p>
        </p:txBody>
      </p:sp>
      <p:pic>
        <p:nvPicPr>
          <p:cNvPr id="31" name="Graphic 30" descr="Monthly calendar with solid fill">
            <a:extLst>
              <a:ext uri="{FF2B5EF4-FFF2-40B4-BE49-F238E27FC236}">
                <a16:creationId xmlns:a16="http://schemas.microsoft.com/office/drawing/2014/main" id="{81BAF2CD-5AA2-4D44-A5F4-FAF5DD60B8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4831" y="1192476"/>
            <a:ext cx="914400" cy="914400"/>
          </a:xfrm>
          <a:prstGeom prst="rect">
            <a:avLst/>
          </a:prstGeom>
        </p:spPr>
      </p:pic>
      <p:pic>
        <p:nvPicPr>
          <p:cNvPr id="32" name="Graphic 31" descr="Clock with solid fill">
            <a:extLst>
              <a:ext uri="{FF2B5EF4-FFF2-40B4-BE49-F238E27FC236}">
                <a16:creationId xmlns:a16="http://schemas.microsoft.com/office/drawing/2014/main" id="{91ADDD26-67AF-423A-A620-3A04E21CD16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954940" y="3576481"/>
            <a:ext cx="914400" cy="914400"/>
          </a:xfrm>
          <a:prstGeom prst="rect">
            <a:avLst/>
          </a:prstGeom>
        </p:spPr>
      </p:pic>
      <p:grpSp>
        <p:nvGrpSpPr>
          <p:cNvPr id="53" name="Group 52">
            <a:extLst>
              <a:ext uri="{FF2B5EF4-FFF2-40B4-BE49-F238E27FC236}">
                <a16:creationId xmlns:a16="http://schemas.microsoft.com/office/drawing/2014/main" id="{BB70C047-0698-4747-BCBC-159742C90E43}"/>
              </a:ext>
            </a:extLst>
          </p:cNvPr>
          <p:cNvGrpSpPr/>
          <p:nvPr/>
        </p:nvGrpSpPr>
        <p:grpSpPr>
          <a:xfrm>
            <a:off x="7033915" y="750240"/>
            <a:ext cx="2010191" cy="1691899"/>
            <a:chOff x="7033915" y="1047123"/>
            <a:chExt cx="2010191" cy="1691899"/>
          </a:xfrm>
        </p:grpSpPr>
        <p:pic>
          <p:nvPicPr>
            <p:cNvPr id="38" name="Picture 37" descr="A picture containing text, businesscard&#10;&#10;Description automatically generated">
              <a:extLst>
                <a:ext uri="{FF2B5EF4-FFF2-40B4-BE49-F238E27FC236}">
                  <a16:creationId xmlns:a16="http://schemas.microsoft.com/office/drawing/2014/main" id="{8E3F9749-5B1E-425A-BBD0-D1AF6F32B001}"/>
                </a:ext>
              </a:extLst>
            </p:cNvPr>
            <p:cNvPicPr>
              <a:picLocks noChangeAspect="1"/>
            </p:cNvPicPr>
            <p:nvPr/>
          </p:nvPicPr>
          <p:blipFill rotWithShape="1">
            <a:blip r:embed="rId13">
              <a:extLst>
                <a:ext uri="{837473B0-CC2E-450A-ABE3-18F120FF3D39}">
                  <a1611:picAttrSrcUrl xmlns:a1611="http://schemas.microsoft.com/office/drawing/2016/11/main" r:id="rId14"/>
                </a:ext>
              </a:extLst>
            </a:blip>
            <a:srcRect l="23761" t="34444" r="26178" b="18274"/>
            <a:stretch/>
          </p:blipFill>
          <p:spPr>
            <a:xfrm>
              <a:off x="7033915" y="1047123"/>
              <a:ext cx="2010191" cy="1691899"/>
            </a:xfrm>
            <a:prstGeom prst="rect">
              <a:avLst/>
            </a:prstGeom>
          </p:spPr>
        </p:pic>
        <p:sp>
          <p:nvSpPr>
            <p:cNvPr id="33" name="TextBox 32">
              <a:extLst>
                <a:ext uri="{FF2B5EF4-FFF2-40B4-BE49-F238E27FC236}">
                  <a16:creationId xmlns:a16="http://schemas.microsoft.com/office/drawing/2014/main" id="{1EE2FA83-E6CE-47EE-B3C1-4E0CA24D1A19}"/>
                </a:ext>
              </a:extLst>
            </p:cNvPr>
            <p:cNvSpPr txBox="1"/>
            <p:nvPr/>
          </p:nvSpPr>
          <p:spPr>
            <a:xfrm>
              <a:off x="8101435" y="1489359"/>
              <a:ext cx="643125" cy="307777"/>
            </a:xfrm>
            <a:prstGeom prst="rect">
              <a:avLst/>
            </a:prstGeom>
            <a:noFill/>
          </p:spPr>
          <p:txBody>
            <a:bodyPr wrap="none" rtlCol="0">
              <a:spAutoFit/>
            </a:bodyPr>
            <a:lstStyle/>
            <a:p>
              <a:r>
                <a:rPr lang="en-US"/>
                <a:t>Covid</a:t>
              </a:r>
            </a:p>
          </p:txBody>
        </p:sp>
        <p:sp>
          <p:nvSpPr>
            <p:cNvPr id="34" name="TextBox 33">
              <a:extLst>
                <a:ext uri="{FF2B5EF4-FFF2-40B4-BE49-F238E27FC236}">
                  <a16:creationId xmlns:a16="http://schemas.microsoft.com/office/drawing/2014/main" id="{F1561713-47A6-4C7B-877F-B9C692C42727}"/>
                </a:ext>
              </a:extLst>
            </p:cNvPr>
            <p:cNvSpPr txBox="1"/>
            <p:nvPr/>
          </p:nvSpPr>
          <p:spPr>
            <a:xfrm>
              <a:off x="8101435" y="2024395"/>
              <a:ext cx="931665" cy="307777"/>
            </a:xfrm>
            <a:prstGeom prst="rect">
              <a:avLst/>
            </a:prstGeom>
            <a:noFill/>
          </p:spPr>
          <p:txBody>
            <a:bodyPr wrap="none" rtlCol="0">
              <a:spAutoFit/>
            </a:bodyPr>
            <a:lstStyle/>
            <a:p>
              <a:r>
                <a:rPr lang="en-US"/>
                <a:t>No-Covid</a:t>
              </a:r>
            </a:p>
          </p:txBody>
        </p:sp>
        <p:pic>
          <p:nvPicPr>
            <p:cNvPr id="35" name="Graphic 34" descr="Checkmark with solid fill">
              <a:extLst>
                <a:ext uri="{FF2B5EF4-FFF2-40B4-BE49-F238E27FC236}">
                  <a16:creationId xmlns:a16="http://schemas.microsoft.com/office/drawing/2014/main" id="{3F9A0854-B767-447C-BA21-9B4F464E59FA}"/>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814191" y="1984984"/>
              <a:ext cx="347188" cy="347188"/>
            </a:xfrm>
            <a:prstGeom prst="rect">
              <a:avLst/>
            </a:prstGeom>
          </p:spPr>
        </p:pic>
        <p:pic>
          <p:nvPicPr>
            <p:cNvPr id="36" name="Graphic 35" descr="Close with solid fill">
              <a:extLst>
                <a:ext uri="{FF2B5EF4-FFF2-40B4-BE49-F238E27FC236}">
                  <a16:creationId xmlns:a16="http://schemas.microsoft.com/office/drawing/2014/main" id="{54B8DE1C-35BD-4D2E-AE49-77D504E5FE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36" y="1464937"/>
              <a:ext cx="347188" cy="347188"/>
            </a:xfrm>
            <a:prstGeom prst="rect">
              <a:avLst/>
            </a:prstGeom>
          </p:spPr>
        </p:pic>
      </p:grpSp>
      <p:grpSp>
        <p:nvGrpSpPr>
          <p:cNvPr id="54" name="Group 53">
            <a:extLst>
              <a:ext uri="{FF2B5EF4-FFF2-40B4-BE49-F238E27FC236}">
                <a16:creationId xmlns:a16="http://schemas.microsoft.com/office/drawing/2014/main" id="{3AA6C929-3AE3-4D78-A872-8AE56BAD12D6}"/>
              </a:ext>
            </a:extLst>
          </p:cNvPr>
          <p:cNvGrpSpPr/>
          <p:nvPr/>
        </p:nvGrpSpPr>
        <p:grpSpPr>
          <a:xfrm>
            <a:off x="5170122" y="3256367"/>
            <a:ext cx="2031043" cy="1691899"/>
            <a:chOff x="4739641" y="3256367"/>
            <a:chExt cx="2031043" cy="1691899"/>
          </a:xfrm>
        </p:grpSpPr>
        <p:pic>
          <p:nvPicPr>
            <p:cNvPr id="40" name="Picture 39" descr="A picture containing text, businesscard&#10;&#10;Description automatically generated">
              <a:extLst>
                <a:ext uri="{FF2B5EF4-FFF2-40B4-BE49-F238E27FC236}">
                  <a16:creationId xmlns:a16="http://schemas.microsoft.com/office/drawing/2014/main" id="{621360E2-D856-45FE-86DE-EF90D92F0889}"/>
                </a:ext>
              </a:extLst>
            </p:cNvPr>
            <p:cNvPicPr>
              <a:picLocks noChangeAspect="1"/>
            </p:cNvPicPr>
            <p:nvPr/>
          </p:nvPicPr>
          <p:blipFill rotWithShape="1">
            <a:blip r:embed="rId13">
              <a:extLst>
                <a:ext uri="{837473B0-CC2E-450A-ABE3-18F120FF3D39}">
                  <a1611:picAttrSrcUrl xmlns:a1611="http://schemas.microsoft.com/office/drawing/2016/11/main" r:id="rId14"/>
                </a:ext>
              </a:extLst>
            </a:blip>
            <a:srcRect l="23761" t="34444" r="26178" b="18274"/>
            <a:stretch/>
          </p:blipFill>
          <p:spPr>
            <a:xfrm>
              <a:off x="4739641" y="3256367"/>
              <a:ext cx="2010191" cy="1691899"/>
            </a:xfrm>
            <a:prstGeom prst="rect">
              <a:avLst/>
            </a:prstGeom>
          </p:spPr>
        </p:pic>
        <p:sp>
          <p:nvSpPr>
            <p:cNvPr id="47" name="TextBox 46">
              <a:extLst>
                <a:ext uri="{FF2B5EF4-FFF2-40B4-BE49-F238E27FC236}">
                  <a16:creationId xmlns:a16="http://schemas.microsoft.com/office/drawing/2014/main" id="{888EBCCC-D48C-45E1-A5C6-84C5ECB63193}"/>
                </a:ext>
              </a:extLst>
            </p:cNvPr>
            <p:cNvSpPr txBox="1"/>
            <p:nvPr/>
          </p:nvSpPr>
          <p:spPr>
            <a:xfrm>
              <a:off x="5888711" y="3527571"/>
              <a:ext cx="761747" cy="307777"/>
            </a:xfrm>
            <a:prstGeom prst="rect">
              <a:avLst/>
            </a:prstGeom>
            <a:noFill/>
          </p:spPr>
          <p:txBody>
            <a:bodyPr wrap="none" rtlCol="0">
              <a:spAutoFit/>
            </a:bodyPr>
            <a:lstStyle/>
            <a:p>
              <a:r>
                <a:rPr lang="en-US"/>
                <a:t>Normal</a:t>
              </a:r>
            </a:p>
          </p:txBody>
        </p:sp>
        <p:sp>
          <p:nvSpPr>
            <p:cNvPr id="48" name="TextBox 47">
              <a:extLst>
                <a:ext uri="{FF2B5EF4-FFF2-40B4-BE49-F238E27FC236}">
                  <a16:creationId xmlns:a16="http://schemas.microsoft.com/office/drawing/2014/main" id="{DF545962-5D77-4BC1-BB30-234AA736EF8D}"/>
                </a:ext>
              </a:extLst>
            </p:cNvPr>
            <p:cNvSpPr txBox="1"/>
            <p:nvPr/>
          </p:nvSpPr>
          <p:spPr>
            <a:xfrm>
              <a:off x="5888711" y="3946382"/>
              <a:ext cx="881973" cy="307777"/>
            </a:xfrm>
            <a:prstGeom prst="rect">
              <a:avLst/>
            </a:prstGeom>
            <a:noFill/>
          </p:spPr>
          <p:txBody>
            <a:bodyPr wrap="none" rtlCol="0">
              <a:spAutoFit/>
            </a:bodyPr>
            <a:lstStyle/>
            <a:p>
              <a:r>
                <a:rPr lang="en-US"/>
                <a:t>Bacterial</a:t>
              </a:r>
            </a:p>
          </p:txBody>
        </p:sp>
        <p:sp>
          <p:nvSpPr>
            <p:cNvPr id="49" name="TextBox 48">
              <a:extLst>
                <a:ext uri="{FF2B5EF4-FFF2-40B4-BE49-F238E27FC236}">
                  <a16:creationId xmlns:a16="http://schemas.microsoft.com/office/drawing/2014/main" id="{AC53153E-2AEA-420A-A2AA-29A434B5E530}"/>
                </a:ext>
              </a:extLst>
            </p:cNvPr>
            <p:cNvSpPr txBox="1"/>
            <p:nvPr/>
          </p:nvSpPr>
          <p:spPr>
            <a:xfrm>
              <a:off x="5888710" y="4362031"/>
              <a:ext cx="643125" cy="307777"/>
            </a:xfrm>
            <a:prstGeom prst="rect">
              <a:avLst/>
            </a:prstGeom>
            <a:noFill/>
          </p:spPr>
          <p:txBody>
            <a:bodyPr wrap="none" rtlCol="0">
              <a:spAutoFit/>
            </a:bodyPr>
            <a:lstStyle/>
            <a:p>
              <a:r>
                <a:rPr lang="en-US"/>
                <a:t>Covid</a:t>
              </a:r>
            </a:p>
          </p:txBody>
        </p:sp>
        <p:pic>
          <p:nvPicPr>
            <p:cNvPr id="50" name="Graphic 49" descr="Close with solid fill">
              <a:extLst>
                <a:ext uri="{FF2B5EF4-FFF2-40B4-BE49-F238E27FC236}">
                  <a16:creationId xmlns:a16="http://schemas.microsoft.com/office/drawing/2014/main" id="{1EBD786E-8D23-4537-93A4-ED346EE8DBA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41522" y="3943220"/>
              <a:ext cx="347188" cy="347188"/>
            </a:xfrm>
            <a:prstGeom prst="rect">
              <a:avLst/>
            </a:prstGeom>
          </p:spPr>
        </p:pic>
        <p:pic>
          <p:nvPicPr>
            <p:cNvPr id="51" name="Graphic 50" descr="Close with solid fill">
              <a:extLst>
                <a:ext uri="{FF2B5EF4-FFF2-40B4-BE49-F238E27FC236}">
                  <a16:creationId xmlns:a16="http://schemas.microsoft.com/office/drawing/2014/main" id="{1EA9DAE8-8C3D-4197-9DF8-5F73144E2DDB}"/>
                </a:ext>
              </a:extLst>
            </p:cNvPr>
            <p:cNvPicPr>
              <a:picLocks noChangeAspect="1"/>
            </p:cNvPicPr>
            <p:nvPr/>
          </p:nvPicPr>
          <p:blipFill>
            <a:blip r:embed="rId17">
              <a:extLst>
                <a:ext uri="{96DAC541-7B7A-43D3-8B79-37D633B846F1}">
                  <asvg:svgBlip xmlns:asvg="http://schemas.microsoft.com/office/drawing/2016/SVG/main" r:embed="rId19"/>
                </a:ext>
              </a:extLst>
            </a:blip>
            <a:stretch>
              <a:fillRect/>
            </a:stretch>
          </p:blipFill>
          <p:spPr>
            <a:xfrm>
              <a:off x="5541522" y="4342325"/>
              <a:ext cx="347188" cy="347188"/>
            </a:xfrm>
            <a:prstGeom prst="rect">
              <a:avLst/>
            </a:prstGeom>
          </p:spPr>
        </p:pic>
        <p:pic>
          <p:nvPicPr>
            <p:cNvPr id="52" name="Graphic 51" descr="Checkmark with solid fill">
              <a:extLst>
                <a:ext uri="{FF2B5EF4-FFF2-40B4-BE49-F238E27FC236}">
                  <a16:creationId xmlns:a16="http://schemas.microsoft.com/office/drawing/2014/main" id="{A57A6C45-13BD-493E-BC11-E46EAA41C86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541522" y="3526382"/>
              <a:ext cx="347188" cy="347188"/>
            </a:xfrm>
            <a:prstGeom prst="rect">
              <a:avLst/>
            </a:prstGeom>
          </p:spPr>
        </p:pic>
      </p:grpSp>
      <p:pic>
        <p:nvPicPr>
          <p:cNvPr id="4" name="Picture 4" descr="Graphical user interface, application&#10;&#10;Description automatically generated">
            <a:extLst>
              <a:ext uri="{FF2B5EF4-FFF2-40B4-BE49-F238E27FC236}">
                <a16:creationId xmlns:a16="http://schemas.microsoft.com/office/drawing/2014/main" id="{E588244A-47E3-9963-482D-E954D4C0F649}"/>
              </a:ext>
            </a:extLst>
          </p:cNvPr>
          <p:cNvPicPr>
            <a:picLocks noChangeAspect="1"/>
          </p:cNvPicPr>
          <p:nvPr/>
        </p:nvPicPr>
        <p:blipFill>
          <a:blip r:embed="rId20"/>
          <a:stretch>
            <a:fillRect/>
          </a:stretch>
        </p:blipFill>
        <p:spPr>
          <a:xfrm>
            <a:off x="1258915" y="3191841"/>
            <a:ext cx="2439365" cy="16262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30352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Icon&#10;&#10;Description automatically generated">
            <a:extLst>
              <a:ext uri="{FF2B5EF4-FFF2-40B4-BE49-F238E27FC236}">
                <a16:creationId xmlns:a16="http://schemas.microsoft.com/office/drawing/2014/main" id="{8737525E-AA90-CE72-808A-F85B12BC252C}"/>
              </a:ext>
            </a:extLst>
          </p:cNvPr>
          <p:cNvPicPr>
            <a:picLocks noChangeAspect="1"/>
          </p:cNvPicPr>
          <p:nvPr/>
        </p:nvPicPr>
        <p:blipFill>
          <a:blip r:embed="rId4"/>
          <a:stretch>
            <a:fillRect/>
          </a:stretch>
        </p:blipFill>
        <p:spPr>
          <a:xfrm>
            <a:off x="1167593" y="1350285"/>
            <a:ext cx="822118" cy="822118"/>
          </a:xfrm>
          <a:prstGeom prst="rect">
            <a:avLst/>
          </a:prstGeom>
        </p:spPr>
      </p:pic>
      <p:sp>
        <p:nvSpPr>
          <p:cNvPr id="15" name="Rectangle 14">
            <a:extLst>
              <a:ext uri="{FF2B5EF4-FFF2-40B4-BE49-F238E27FC236}">
                <a16:creationId xmlns:a16="http://schemas.microsoft.com/office/drawing/2014/main" id="{CF95322A-C011-4277-A60B-7D54A7B78F24}"/>
              </a:ext>
            </a:extLst>
          </p:cNvPr>
          <p:cNvSpPr/>
          <p:nvPr/>
        </p:nvSpPr>
        <p:spPr>
          <a:xfrm>
            <a:off x="2266790" y="895253"/>
            <a:ext cx="4633472" cy="31234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7E8A6-5D08-4F2F-B992-EB2367DA5073}"/>
              </a:ext>
            </a:extLst>
          </p:cNvPr>
          <p:cNvSpPr>
            <a:spLocks noGrp="1"/>
          </p:cNvSpPr>
          <p:nvPr>
            <p:ph type="title"/>
          </p:nvPr>
        </p:nvSpPr>
        <p:spPr>
          <a:xfrm>
            <a:off x="211808" y="114612"/>
            <a:ext cx="8520600" cy="572700"/>
          </a:xfrm>
        </p:spPr>
        <p:txBody>
          <a:bodyPr>
            <a:normAutofit fontScale="90000"/>
          </a:bodyPr>
          <a:lstStyle/>
          <a:p>
            <a:r>
              <a:rPr lang="en-US"/>
              <a:t>End Goal: Inference at the Edge (or Cloud!)</a:t>
            </a:r>
          </a:p>
        </p:txBody>
      </p:sp>
      <p:pic>
        <p:nvPicPr>
          <p:cNvPr id="4" name="Graphic 3" descr="User with solid fill">
            <a:extLst>
              <a:ext uri="{FF2B5EF4-FFF2-40B4-BE49-F238E27FC236}">
                <a16:creationId xmlns:a16="http://schemas.microsoft.com/office/drawing/2014/main" id="{F13C0F62-9974-4B15-AC6A-0438FACF18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162" y="1950824"/>
            <a:ext cx="914400" cy="914400"/>
          </a:xfrm>
          <a:prstGeom prst="rect">
            <a:avLst/>
          </a:prstGeom>
        </p:spPr>
      </p:pic>
      <p:pic>
        <p:nvPicPr>
          <p:cNvPr id="12" name="Picture 6">
            <a:extLst>
              <a:ext uri="{FF2B5EF4-FFF2-40B4-BE49-F238E27FC236}">
                <a16:creationId xmlns:a16="http://schemas.microsoft.com/office/drawing/2014/main" id="{4D4202F0-2F7E-49AF-8F47-A2F1EA33BF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9547" y="2022152"/>
            <a:ext cx="1470687" cy="5727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 name="Picture 4" descr="See the source image">
            <a:extLst>
              <a:ext uri="{FF2B5EF4-FFF2-40B4-BE49-F238E27FC236}">
                <a16:creationId xmlns:a16="http://schemas.microsoft.com/office/drawing/2014/main" id="{F2CD40DB-B36C-4E4B-90CA-69A1B66F01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9557" y="2022152"/>
            <a:ext cx="1108872" cy="5727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Graphic 13" descr="Clipboard with solid fill">
            <a:extLst>
              <a:ext uri="{FF2B5EF4-FFF2-40B4-BE49-F238E27FC236}">
                <a16:creationId xmlns:a16="http://schemas.microsoft.com/office/drawing/2014/main" id="{328F8379-66AA-4E7E-ABD9-8274026913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2878" y="2690852"/>
            <a:ext cx="914400" cy="914400"/>
          </a:xfrm>
          <a:prstGeom prst="rect">
            <a:avLst/>
          </a:prstGeom>
        </p:spPr>
      </p:pic>
      <p:pic>
        <p:nvPicPr>
          <p:cNvPr id="16" name="Picture 15">
            <a:extLst>
              <a:ext uri="{FF2B5EF4-FFF2-40B4-BE49-F238E27FC236}">
                <a16:creationId xmlns:a16="http://schemas.microsoft.com/office/drawing/2014/main" id="{AF7A3F00-04EF-45C8-869C-753B4DA1A6D5}"/>
              </a:ext>
            </a:extLst>
          </p:cNvPr>
          <p:cNvPicPr>
            <a:picLocks noChangeAspect="1"/>
          </p:cNvPicPr>
          <p:nvPr/>
        </p:nvPicPr>
        <p:blipFill>
          <a:blip r:embed="rId11"/>
          <a:stretch>
            <a:fillRect/>
          </a:stretch>
        </p:blipFill>
        <p:spPr>
          <a:xfrm>
            <a:off x="5777753" y="2022152"/>
            <a:ext cx="907237" cy="1710296"/>
          </a:xfrm>
          <a:prstGeom prst="rect">
            <a:avLst/>
          </a:prstGeom>
          <a:ln w="9525">
            <a:solidFill>
              <a:schemeClr val="tx1"/>
            </a:solidFill>
          </a:ln>
        </p:spPr>
      </p:pic>
      <p:sp>
        <p:nvSpPr>
          <p:cNvPr id="18" name="TextBox 17">
            <a:extLst>
              <a:ext uri="{FF2B5EF4-FFF2-40B4-BE49-F238E27FC236}">
                <a16:creationId xmlns:a16="http://schemas.microsoft.com/office/drawing/2014/main" id="{B2E1B299-2899-43D6-AE35-BD797F8C6859}"/>
              </a:ext>
            </a:extLst>
          </p:cNvPr>
          <p:cNvSpPr txBox="1"/>
          <p:nvPr/>
        </p:nvSpPr>
        <p:spPr>
          <a:xfrm>
            <a:off x="2517171" y="1764293"/>
            <a:ext cx="1101584" cy="307777"/>
          </a:xfrm>
          <a:prstGeom prst="rect">
            <a:avLst/>
          </a:prstGeom>
          <a:noFill/>
        </p:spPr>
        <p:txBody>
          <a:bodyPr wrap="none" rtlCol="0">
            <a:spAutoFit/>
          </a:bodyPr>
          <a:lstStyle/>
          <a:p>
            <a:r>
              <a:rPr lang="en-US" err="1"/>
              <a:t>EfficientDet</a:t>
            </a:r>
            <a:endParaRPr lang="en-US"/>
          </a:p>
        </p:txBody>
      </p:sp>
      <p:sp>
        <p:nvSpPr>
          <p:cNvPr id="19" name="TextBox 18">
            <a:extLst>
              <a:ext uri="{FF2B5EF4-FFF2-40B4-BE49-F238E27FC236}">
                <a16:creationId xmlns:a16="http://schemas.microsoft.com/office/drawing/2014/main" id="{6FEF6FA8-6A9F-4D0C-9BFE-E6D55DAA5816}"/>
              </a:ext>
            </a:extLst>
          </p:cNvPr>
          <p:cNvSpPr txBox="1"/>
          <p:nvPr/>
        </p:nvSpPr>
        <p:spPr>
          <a:xfrm>
            <a:off x="4283100" y="1764293"/>
            <a:ext cx="574196" cy="307777"/>
          </a:xfrm>
          <a:prstGeom prst="rect">
            <a:avLst/>
          </a:prstGeom>
          <a:noFill/>
        </p:spPr>
        <p:txBody>
          <a:bodyPr wrap="none" rtlCol="0">
            <a:spAutoFit/>
          </a:bodyPr>
          <a:lstStyle/>
          <a:p>
            <a:r>
              <a:rPr lang="en-US"/>
              <a:t>CNN</a:t>
            </a:r>
          </a:p>
        </p:txBody>
      </p:sp>
      <p:sp>
        <p:nvSpPr>
          <p:cNvPr id="20" name="TextBox 19">
            <a:extLst>
              <a:ext uri="{FF2B5EF4-FFF2-40B4-BE49-F238E27FC236}">
                <a16:creationId xmlns:a16="http://schemas.microsoft.com/office/drawing/2014/main" id="{CBEFF4E3-1A17-48F8-B24C-B5949701D3F5}"/>
              </a:ext>
            </a:extLst>
          </p:cNvPr>
          <p:cNvSpPr txBox="1"/>
          <p:nvPr/>
        </p:nvSpPr>
        <p:spPr>
          <a:xfrm>
            <a:off x="5629241" y="1764293"/>
            <a:ext cx="1157689" cy="307777"/>
          </a:xfrm>
          <a:prstGeom prst="rect">
            <a:avLst/>
          </a:prstGeom>
          <a:noFill/>
        </p:spPr>
        <p:txBody>
          <a:bodyPr wrap="none" rtlCol="0">
            <a:spAutoFit/>
          </a:bodyPr>
          <a:lstStyle/>
          <a:p>
            <a:r>
              <a:rPr lang="en-US"/>
              <a:t>CNN + ANN</a:t>
            </a:r>
          </a:p>
        </p:txBody>
      </p:sp>
      <p:cxnSp>
        <p:nvCxnSpPr>
          <p:cNvPr id="21" name="Connector: Elbow 20">
            <a:extLst>
              <a:ext uri="{FF2B5EF4-FFF2-40B4-BE49-F238E27FC236}">
                <a16:creationId xmlns:a16="http://schemas.microsoft.com/office/drawing/2014/main" id="{61D23864-4730-4729-8E09-8BCE57C3AD2B}"/>
              </a:ext>
            </a:extLst>
          </p:cNvPr>
          <p:cNvCxnSpPr>
            <a:cxnSpLocks/>
          </p:cNvCxnSpPr>
          <p:nvPr/>
        </p:nvCxnSpPr>
        <p:spPr>
          <a:xfrm>
            <a:off x="1892799" y="1731191"/>
            <a:ext cx="706748" cy="581995"/>
          </a:xfrm>
          <a:prstGeom prst="bentConnector3">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7D93492-E9B5-4B76-984B-C0BC3C03A9FC}"/>
              </a:ext>
            </a:extLst>
          </p:cNvPr>
          <p:cNvCxnSpPr>
            <a:cxnSpLocks/>
          </p:cNvCxnSpPr>
          <p:nvPr/>
        </p:nvCxnSpPr>
        <p:spPr>
          <a:xfrm>
            <a:off x="4070234" y="2308502"/>
            <a:ext cx="299323" cy="12700"/>
          </a:xfrm>
          <a:prstGeom prst="bentConnector3">
            <a:avLst>
              <a:gd name="adj1" fmla="val 50000"/>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D52C9F4-234D-48F4-B62C-586CCF53BD62}"/>
              </a:ext>
            </a:extLst>
          </p:cNvPr>
          <p:cNvCxnSpPr>
            <a:cxnSpLocks/>
          </p:cNvCxnSpPr>
          <p:nvPr/>
        </p:nvCxnSpPr>
        <p:spPr>
          <a:xfrm>
            <a:off x="5478429" y="2308502"/>
            <a:ext cx="299324" cy="568798"/>
          </a:xfrm>
          <a:prstGeom prst="bentConnector3">
            <a:avLst>
              <a:gd name="adj1" fmla="val 50000"/>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780B360-9C72-463E-BD92-56509231DCC7}"/>
              </a:ext>
            </a:extLst>
          </p:cNvPr>
          <p:cNvCxnSpPr>
            <a:cxnSpLocks/>
          </p:cNvCxnSpPr>
          <p:nvPr/>
        </p:nvCxnSpPr>
        <p:spPr>
          <a:xfrm flipV="1">
            <a:off x="1932424" y="2877300"/>
            <a:ext cx="3845329" cy="333155"/>
          </a:xfrm>
          <a:prstGeom prst="bentConnector3">
            <a:avLst>
              <a:gd name="adj1" fmla="val 50000"/>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5A615F9-7FB3-41CC-91B2-F542B29A88C5}"/>
              </a:ext>
            </a:extLst>
          </p:cNvPr>
          <p:cNvSpPr txBox="1"/>
          <p:nvPr/>
        </p:nvSpPr>
        <p:spPr>
          <a:xfrm>
            <a:off x="2511655" y="2941110"/>
            <a:ext cx="930063" cy="307777"/>
          </a:xfrm>
          <a:prstGeom prst="rect">
            <a:avLst/>
          </a:prstGeom>
          <a:noFill/>
        </p:spPr>
        <p:txBody>
          <a:bodyPr wrap="none" rtlCol="0">
            <a:spAutoFit/>
          </a:bodyPr>
          <a:lstStyle/>
          <a:p>
            <a:r>
              <a:rPr lang="en-US"/>
              <a:t>Metadata</a:t>
            </a:r>
          </a:p>
        </p:txBody>
      </p:sp>
      <p:pic>
        <p:nvPicPr>
          <p:cNvPr id="37" name="Picture 36">
            <a:extLst>
              <a:ext uri="{FF2B5EF4-FFF2-40B4-BE49-F238E27FC236}">
                <a16:creationId xmlns:a16="http://schemas.microsoft.com/office/drawing/2014/main" id="{FAA66A67-A9CB-403B-A131-C8D037BF1576}"/>
              </a:ext>
            </a:extLst>
          </p:cNvPr>
          <p:cNvPicPr>
            <a:picLocks noChangeAspect="1"/>
          </p:cNvPicPr>
          <p:nvPr/>
        </p:nvPicPr>
        <p:blipFill rotWithShape="1">
          <a:blip r:embed="rId12">
            <a:extLst>
              <a:ext uri="{BEBA8EAE-BF5A-486C-A8C5-ECC9F3942E4B}">
                <a14:imgProps xmlns:a14="http://schemas.microsoft.com/office/drawing/2010/main">
                  <a14:imgLayer r:embed="rId13">
                    <a14:imgEffect>
                      <a14:saturation sat="200000"/>
                    </a14:imgEffect>
                  </a14:imgLayer>
                </a14:imgProps>
              </a:ext>
            </a:extLst>
          </a:blip>
          <a:srcRect l="12353" t="27936" r="16735" b="47684"/>
          <a:stretch/>
        </p:blipFill>
        <p:spPr>
          <a:xfrm>
            <a:off x="7059872" y="2049435"/>
            <a:ext cx="1939980" cy="889271"/>
          </a:xfrm>
          <a:prstGeom prst="rect">
            <a:avLst/>
          </a:prstGeom>
        </p:spPr>
      </p:pic>
      <p:sp>
        <p:nvSpPr>
          <p:cNvPr id="22" name="TextBox 21">
            <a:extLst>
              <a:ext uri="{FF2B5EF4-FFF2-40B4-BE49-F238E27FC236}">
                <a16:creationId xmlns:a16="http://schemas.microsoft.com/office/drawing/2014/main" id="{FE8818A8-597B-80C8-9A53-801CDBC17E18}"/>
              </a:ext>
            </a:extLst>
          </p:cNvPr>
          <p:cNvSpPr txBox="1"/>
          <p:nvPr/>
        </p:nvSpPr>
        <p:spPr>
          <a:xfrm>
            <a:off x="7433181" y="1742099"/>
            <a:ext cx="1130438" cy="307777"/>
          </a:xfrm>
          <a:prstGeom prst="rect">
            <a:avLst/>
          </a:prstGeom>
          <a:noFill/>
        </p:spPr>
        <p:txBody>
          <a:bodyPr wrap="none" lIns="91440" tIns="45720" rIns="91440" bIns="45720" rtlCol="0" anchor="t">
            <a:spAutoFit/>
          </a:bodyPr>
          <a:lstStyle/>
          <a:p>
            <a:r>
              <a:rPr lang="en-US"/>
              <a:t>Final Result</a:t>
            </a:r>
          </a:p>
        </p:txBody>
      </p:sp>
    </p:spTree>
    <p:extLst>
      <p:ext uri="{BB962C8B-B14F-4D97-AF65-F5344CB8AC3E}">
        <p14:creationId xmlns:p14="http://schemas.microsoft.com/office/powerpoint/2010/main" val="1741614261"/>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9D6E-EFD4-4851-914E-54092674D1EF}"/>
              </a:ext>
            </a:extLst>
          </p:cNvPr>
          <p:cNvSpPr>
            <a:spLocks noGrp="1"/>
          </p:cNvSpPr>
          <p:nvPr>
            <p:ph type="title"/>
          </p:nvPr>
        </p:nvSpPr>
        <p:spPr>
          <a:xfrm>
            <a:off x="333403" y="322044"/>
            <a:ext cx="8520600" cy="572700"/>
          </a:xfrm>
        </p:spPr>
        <p:txBody>
          <a:bodyPr>
            <a:normAutofit fontScale="90000"/>
          </a:bodyPr>
          <a:lstStyle/>
          <a:p>
            <a:r>
              <a:rPr lang="en-US"/>
              <a:t>Demo from YouTube</a:t>
            </a:r>
          </a:p>
        </p:txBody>
      </p:sp>
      <p:pic>
        <p:nvPicPr>
          <p:cNvPr id="3" name="Online Media 2" title="Deep Leaning for Covid-19 Identification">
            <a:hlinkClick r:id="" action="ppaction://media"/>
            <a:extLst>
              <a:ext uri="{FF2B5EF4-FFF2-40B4-BE49-F238E27FC236}">
                <a16:creationId xmlns:a16="http://schemas.microsoft.com/office/drawing/2014/main" id="{E204FF9E-9235-4CF4-B469-FE544C3F5B11}"/>
              </a:ext>
            </a:extLst>
          </p:cNvPr>
          <p:cNvPicPr>
            <a:picLocks noRot="1" noChangeAspect="1"/>
          </p:cNvPicPr>
          <p:nvPr>
            <a:videoFile r:link="rId1"/>
          </p:nvPr>
        </p:nvPicPr>
        <p:blipFill>
          <a:blip r:embed="rId3"/>
          <a:stretch>
            <a:fillRect/>
          </a:stretch>
        </p:blipFill>
        <p:spPr>
          <a:xfrm>
            <a:off x="1140663" y="944045"/>
            <a:ext cx="6862674" cy="3877411"/>
          </a:xfrm>
          <a:prstGeom prst="rect">
            <a:avLst/>
          </a:prstGeom>
        </p:spPr>
      </p:pic>
      <p:sp>
        <p:nvSpPr>
          <p:cNvPr id="6" name="TextBox 5">
            <a:extLst>
              <a:ext uri="{FF2B5EF4-FFF2-40B4-BE49-F238E27FC236}">
                <a16:creationId xmlns:a16="http://schemas.microsoft.com/office/drawing/2014/main" id="{4323B898-79CB-43F8-842B-003DB3E332A5}"/>
              </a:ext>
            </a:extLst>
          </p:cNvPr>
          <p:cNvSpPr txBox="1"/>
          <p:nvPr/>
        </p:nvSpPr>
        <p:spPr>
          <a:xfrm>
            <a:off x="5486399" y="4821456"/>
            <a:ext cx="2609194" cy="307777"/>
          </a:xfrm>
          <a:prstGeom prst="rect">
            <a:avLst/>
          </a:prstGeom>
          <a:noFill/>
        </p:spPr>
        <p:txBody>
          <a:bodyPr wrap="square">
            <a:spAutoFit/>
          </a:bodyPr>
          <a:lstStyle/>
          <a:p>
            <a:r>
              <a:rPr lang="en-US" dirty="0">
                <a:hlinkClick r:id="rId4"/>
              </a:rPr>
              <a:t>https://youtu.be/-jzFMePNuzM</a:t>
            </a:r>
            <a:r>
              <a:rPr lang="en-US" dirty="0"/>
              <a:t> </a:t>
            </a:r>
          </a:p>
        </p:txBody>
      </p:sp>
    </p:spTree>
    <p:extLst>
      <p:ext uri="{BB962C8B-B14F-4D97-AF65-F5344CB8AC3E}">
        <p14:creationId xmlns:p14="http://schemas.microsoft.com/office/powerpoint/2010/main" val="160609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Connector: Elbow 73">
            <a:extLst>
              <a:ext uri="{FF2B5EF4-FFF2-40B4-BE49-F238E27FC236}">
                <a16:creationId xmlns:a16="http://schemas.microsoft.com/office/drawing/2014/main" id="{62338FB0-6D62-4DC9-AADE-8097D555E36E}"/>
              </a:ext>
            </a:extLst>
          </p:cNvPr>
          <p:cNvCxnSpPr>
            <a:cxnSpLocks/>
            <a:stCxn id="48" idx="2"/>
          </p:cNvCxnSpPr>
          <p:nvPr/>
        </p:nvCxnSpPr>
        <p:spPr>
          <a:xfrm rot="16200000" flipH="1">
            <a:off x="4055298" y="2612449"/>
            <a:ext cx="1387024" cy="300806"/>
          </a:xfrm>
          <a:prstGeom prst="bentConnector3">
            <a:avLst>
              <a:gd name="adj1" fmla="val 100413"/>
            </a:avLst>
          </a:prstGeom>
          <a:solidFill>
            <a:schemeClr val="bg2">
              <a:lumMod val="40000"/>
              <a:lumOff val="60000"/>
            </a:schemeClr>
          </a:solidFill>
          <a:ln w="28575" cap="flat">
            <a:solidFill>
              <a:schemeClr val="bg2">
                <a:lumMod val="40000"/>
                <a:lumOff val="60000"/>
              </a:schemeClr>
            </a:solidFill>
            <a:prstDash val="solid"/>
            <a:miter/>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9689F4FC-A38A-48C2-96A0-373828554A63}"/>
              </a:ext>
            </a:extLst>
          </p:cNvPr>
          <p:cNvCxnSpPr>
            <a:cxnSpLocks/>
            <a:endCxn id="77" idx="1"/>
          </p:cNvCxnSpPr>
          <p:nvPr/>
        </p:nvCxnSpPr>
        <p:spPr>
          <a:xfrm flipV="1">
            <a:off x="1789486" y="2602112"/>
            <a:ext cx="5771764" cy="1421689"/>
          </a:xfrm>
          <a:prstGeom prst="bentConnector3">
            <a:avLst>
              <a:gd name="adj1" fmla="val 97129"/>
            </a:avLst>
          </a:prstGeom>
          <a:solidFill>
            <a:schemeClr val="bg2">
              <a:lumMod val="40000"/>
              <a:lumOff val="60000"/>
            </a:schemeClr>
          </a:solidFill>
          <a:ln w="28575" cap="flat">
            <a:solidFill>
              <a:schemeClr val="bg2">
                <a:lumMod val="40000"/>
                <a:lumOff val="60000"/>
              </a:schemeClr>
            </a:solidFill>
            <a:prstDash val="solid"/>
            <a:miter/>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590C359-A730-408E-BE8F-ABFE152D7E4E}"/>
              </a:ext>
            </a:extLst>
          </p:cNvPr>
          <p:cNvSpPr/>
          <p:nvPr/>
        </p:nvSpPr>
        <p:spPr>
          <a:xfrm>
            <a:off x="4228346" y="253466"/>
            <a:ext cx="532518" cy="5702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CB1525-EAF1-4D32-B515-9D938C6EE55F}"/>
              </a:ext>
            </a:extLst>
          </p:cNvPr>
          <p:cNvSpPr>
            <a:spLocks noGrp="1"/>
          </p:cNvSpPr>
          <p:nvPr>
            <p:ph type="title"/>
          </p:nvPr>
        </p:nvSpPr>
        <p:spPr>
          <a:xfrm>
            <a:off x="289484" y="14790"/>
            <a:ext cx="8520600" cy="572700"/>
          </a:xfrm>
        </p:spPr>
        <p:txBody>
          <a:bodyPr>
            <a:normAutofit/>
          </a:bodyPr>
          <a:lstStyle/>
          <a:p>
            <a:r>
              <a:rPr lang="en-US" sz="1600"/>
              <a:t>Training Process Flow</a:t>
            </a:r>
          </a:p>
        </p:txBody>
      </p:sp>
      <p:pic>
        <p:nvPicPr>
          <p:cNvPr id="4" name="Picture 3">
            <a:extLst>
              <a:ext uri="{FF2B5EF4-FFF2-40B4-BE49-F238E27FC236}">
                <a16:creationId xmlns:a16="http://schemas.microsoft.com/office/drawing/2014/main" id="{ED41F385-4490-4945-8FD4-CCC9DD6C7A99}"/>
              </a:ext>
            </a:extLst>
          </p:cNvPr>
          <p:cNvPicPr>
            <a:picLocks noChangeAspect="1"/>
          </p:cNvPicPr>
          <p:nvPr/>
        </p:nvPicPr>
        <p:blipFill>
          <a:blip r:embed="rId4"/>
          <a:stretch>
            <a:fillRect/>
          </a:stretch>
        </p:blipFill>
        <p:spPr>
          <a:xfrm>
            <a:off x="829917" y="2137632"/>
            <a:ext cx="921895" cy="2010370"/>
          </a:xfrm>
          <a:prstGeom prst="rect">
            <a:avLst/>
          </a:prstGeom>
        </p:spPr>
      </p:pic>
      <p:pic>
        <p:nvPicPr>
          <p:cNvPr id="6" name="Picture 5">
            <a:extLst>
              <a:ext uri="{FF2B5EF4-FFF2-40B4-BE49-F238E27FC236}">
                <a16:creationId xmlns:a16="http://schemas.microsoft.com/office/drawing/2014/main" id="{2DCE038F-52FB-46FD-BC68-7B255FDACF70}"/>
              </a:ext>
            </a:extLst>
          </p:cNvPr>
          <p:cNvPicPr>
            <a:picLocks noChangeAspect="1"/>
          </p:cNvPicPr>
          <p:nvPr/>
        </p:nvPicPr>
        <p:blipFill>
          <a:blip r:embed="rId5"/>
          <a:stretch>
            <a:fillRect/>
          </a:stretch>
        </p:blipFill>
        <p:spPr>
          <a:xfrm>
            <a:off x="740936" y="1205968"/>
            <a:ext cx="660576" cy="270927"/>
          </a:xfrm>
          <a:prstGeom prst="rect">
            <a:avLst/>
          </a:prstGeom>
        </p:spPr>
      </p:pic>
      <p:pic>
        <p:nvPicPr>
          <p:cNvPr id="8" name="Graphic 7" descr="Doctor female outline">
            <a:extLst>
              <a:ext uri="{FF2B5EF4-FFF2-40B4-BE49-F238E27FC236}">
                <a16:creationId xmlns:a16="http://schemas.microsoft.com/office/drawing/2014/main" id="{D7F0CD98-1AB6-4180-99A0-305B7D3346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231" y="2164205"/>
            <a:ext cx="572700" cy="572700"/>
          </a:xfrm>
          <a:prstGeom prst="rect">
            <a:avLst/>
          </a:prstGeom>
        </p:spPr>
      </p:pic>
      <p:pic>
        <p:nvPicPr>
          <p:cNvPr id="10" name="Picture 9" descr="Close-up of a person's mouth&#10;&#10;Description automatically generated with medium confidence">
            <a:extLst>
              <a:ext uri="{FF2B5EF4-FFF2-40B4-BE49-F238E27FC236}">
                <a16:creationId xmlns:a16="http://schemas.microsoft.com/office/drawing/2014/main" id="{E43A0D5D-5AD4-408D-9CE8-1FA8158BD684}"/>
              </a:ext>
            </a:extLst>
          </p:cNvPr>
          <p:cNvPicPr>
            <a:picLocks noChangeAspect="1"/>
          </p:cNvPicPr>
          <p:nvPr/>
        </p:nvPicPr>
        <p:blipFill>
          <a:blip r:embed="rId8"/>
          <a:stretch>
            <a:fillRect/>
          </a:stretch>
        </p:blipFill>
        <p:spPr>
          <a:xfrm>
            <a:off x="740936" y="1476895"/>
            <a:ext cx="495553" cy="660737"/>
          </a:xfrm>
          <a:prstGeom prst="rect">
            <a:avLst/>
          </a:prstGeom>
        </p:spPr>
      </p:pic>
      <p:pic>
        <p:nvPicPr>
          <p:cNvPr id="12" name="Picture 11" descr="A close-up of a person's mouth&#10;&#10;Description automatically generated with medium confidence">
            <a:extLst>
              <a:ext uri="{FF2B5EF4-FFF2-40B4-BE49-F238E27FC236}">
                <a16:creationId xmlns:a16="http://schemas.microsoft.com/office/drawing/2014/main" id="{3A1E52A0-27E5-4629-9960-DBFD930460F1}"/>
              </a:ext>
            </a:extLst>
          </p:cNvPr>
          <p:cNvPicPr>
            <a:picLocks noChangeAspect="1"/>
          </p:cNvPicPr>
          <p:nvPr/>
        </p:nvPicPr>
        <p:blipFill>
          <a:blip r:embed="rId9"/>
          <a:stretch>
            <a:fillRect/>
          </a:stretch>
        </p:blipFill>
        <p:spPr>
          <a:xfrm>
            <a:off x="1293933" y="1476895"/>
            <a:ext cx="495553" cy="660737"/>
          </a:xfrm>
          <a:prstGeom prst="rect">
            <a:avLst/>
          </a:prstGeom>
        </p:spPr>
      </p:pic>
      <p:pic>
        <p:nvPicPr>
          <p:cNvPr id="14" name="Picture 13">
            <a:extLst>
              <a:ext uri="{FF2B5EF4-FFF2-40B4-BE49-F238E27FC236}">
                <a16:creationId xmlns:a16="http://schemas.microsoft.com/office/drawing/2014/main" id="{5CA4376C-B26A-4DCA-AA74-8A88B7143838}"/>
              </a:ext>
            </a:extLst>
          </p:cNvPr>
          <p:cNvPicPr>
            <a:picLocks noChangeAspect="1"/>
          </p:cNvPicPr>
          <p:nvPr/>
        </p:nvPicPr>
        <p:blipFill>
          <a:blip r:embed="rId10"/>
          <a:stretch>
            <a:fillRect/>
          </a:stretch>
        </p:blipFill>
        <p:spPr>
          <a:xfrm>
            <a:off x="2350140" y="1252587"/>
            <a:ext cx="580223" cy="182810"/>
          </a:xfrm>
          <a:prstGeom prst="rect">
            <a:avLst/>
          </a:prstGeom>
        </p:spPr>
      </p:pic>
      <p:pic>
        <p:nvPicPr>
          <p:cNvPr id="19" name="Picture 18" descr="A close-up of a person's mouth&#10;&#10;Description automatically generated with medium confidence">
            <a:extLst>
              <a:ext uri="{FF2B5EF4-FFF2-40B4-BE49-F238E27FC236}">
                <a16:creationId xmlns:a16="http://schemas.microsoft.com/office/drawing/2014/main" id="{B1E1DC07-E091-421A-8A6F-BA689A33E8DC}"/>
              </a:ext>
            </a:extLst>
          </p:cNvPr>
          <p:cNvPicPr>
            <a:picLocks noChangeAspect="1"/>
          </p:cNvPicPr>
          <p:nvPr/>
        </p:nvPicPr>
        <p:blipFill>
          <a:blip r:embed="rId9"/>
          <a:stretch>
            <a:fillRect/>
          </a:stretch>
        </p:blipFill>
        <p:spPr>
          <a:xfrm>
            <a:off x="3033915" y="1476895"/>
            <a:ext cx="495553" cy="660737"/>
          </a:xfrm>
          <a:prstGeom prst="rect">
            <a:avLst/>
          </a:prstGeom>
        </p:spPr>
      </p:pic>
      <p:pic>
        <p:nvPicPr>
          <p:cNvPr id="20" name="Picture 19" descr="Close-up of a person's mouth&#10;&#10;Description automatically generated with medium confidence">
            <a:extLst>
              <a:ext uri="{FF2B5EF4-FFF2-40B4-BE49-F238E27FC236}">
                <a16:creationId xmlns:a16="http://schemas.microsoft.com/office/drawing/2014/main" id="{17D04249-253D-421D-BB4D-AB2755995896}"/>
              </a:ext>
            </a:extLst>
          </p:cNvPr>
          <p:cNvPicPr>
            <a:picLocks noChangeAspect="1"/>
          </p:cNvPicPr>
          <p:nvPr/>
        </p:nvPicPr>
        <p:blipFill>
          <a:blip r:embed="rId8"/>
          <a:stretch>
            <a:fillRect/>
          </a:stretch>
        </p:blipFill>
        <p:spPr>
          <a:xfrm>
            <a:off x="2342485" y="1476895"/>
            <a:ext cx="495553" cy="660737"/>
          </a:xfrm>
          <a:prstGeom prst="rect">
            <a:avLst/>
          </a:prstGeom>
        </p:spPr>
      </p:pic>
      <p:sp>
        <p:nvSpPr>
          <p:cNvPr id="21" name="Rectangle 20">
            <a:extLst>
              <a:ext uri="{FF2B5EF4-FFF2-40B4-BE49-F238E27FC236}">
                <a16:creationId xmlns:a16="http://schemas.microsoft.com/office/drawing/2014/main" id="{A5E4E5DD-00D9-4CA6-9967-78FFA9F12F70}"/>
              </a:ext>
            </a:extLst>
          </p:cNvPr>
          <p:cNvSpPr/>
          <p:nvPr/>
        </p:nvSpPr>
        <p:spPr>
          <a:xfrm>
            <a:off x="2342485" y="1629014"/>
            <a:ext cx="495553" cy="28431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9EFA9C0-FFA5-4FAF-95E9-763211AFF090}"/>
              </a:ext>
            </a:extLst>
          </p:cNvPr>
          <p:cNvSpPr/>
          <p:nvPr/>
        </p:nvSpPr>
        <p:spPr>
          <a:xfrm>
            <a:off x="3033915" y="1629014"/>
            <a:ext cx="346419" cy="18441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7738383-8496-4FBC-AAB4-DCAC146CF27B}"/>
              </a:ext>
            </a:extLst>
          </p:cNvPr>
          <p:cNvSpPr/>
          <p:nvPr/>
        </p:nvSpPr>
        <p:spPr>
          <a:xfrm>
            <a:off x="2273701" y="2586758"/>
            <a:ext cx="1259409" cy="713154"/>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Train/ Val / Test Split</a:t>
            </a:r>
          </a:p>
          <a:p>
            <a:pPr algn="ctr"/>
            <a:r>
              <a:rPr lang="en-US">
                <a:solidFill>
                  <a:schemeClr val="tx1"/>
                </a:solidFill>
              </a:rPr>
              <a:t>by Patient</a:t>
            </a:r>
          </a:p>
        </p:txBody>
      </p:sp>
      <p:pic>
        <p:nvPicPr>
          <p:cNvPr id="29" name="Graphic 28" descr="Arrow Right with solid fill">
            <a:extLst>
              <a:ext uri="{FF2B5EF4-FFF2-40B4-BE49-F238E27FC236}">
                <a16:creationId xmlns:a16="http://schemas.microsoft.com/office/drawing/2014/main" id="{760D6F75-3080-4F51-BF36-6F31C63E67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2701" y="1635552"/>
            <a:ext cx="371570" cy="371570"/>
          </a:xfrm>
          <a:prstGeom prst="rect">
            <a:avLst/>
          </a:prstGeom>
        </p:spPr>
      </p:pic>
      <p:pic>
        <p:nvPicPr>
          <p:cNvPr id="31" name="Graphic 30" descr="Arrow Down with solid fill">
            <a:extLst>
              <a:ext uri="{FF2B5EF4-FFF2-40B4-BE49-F238E27FC236}">
                <a16:creationId xmlns:a16="http://schemas.microsoft.com/office/drawing/2014/main" id="{1FB4A854-5D07-42F3-B209-819489D495C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34423" y="2167136"/>
            <a:ext cx="572701" cy="265954"/>
          </a:xfrm>
          <a:prstGeom prst="rect">
            <a:avLst/>
          </a:prstGeom>
        </p:spPr>
      </p:pic>
      <p:pic>
        <p:nvPicPr>
          <p:cNvPr id="32" name="Graphic 31" descr="Arrow Right with solid fill">
            <a:extLst>
              <a:ext uri="{FF2B5EF4-FFF2-40B4-BE49-F238E27FC236}">
                <a16:creationId xmlns:a16="http://schemas.microsoft.com/office/drawing/2014/main" id="{D708CFC9-2A55-47FE-A45B-AAAFAC3FC8BE}"/>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1766313" y="2761669"/>
            <a:ext cx="511030" cy="371570"/>
          </a:xfrm>
          <a:prstGeom prst="rect">
            <a:avLst/>
          </a:prstGeom>
        </p:spPr>
      </p:pic>
      <p:pic>
        <p:nvPicPr>
          <p:cNvPr id="1026" name="Picture 2" descr="See the source image">
            <a:extLst>
              <a:ext uri="{FF2B5EF4-FFF2-40B4-BE49-F238E27FC236}">
                <a16:creationId xmlns:a16="http://schemas.microsoft.com/office/drawing/2014/main" id="{DA2659F6-226C-43ED-866E-B6E00BFD743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97385" y="3207806"/>
            <a:ext cx="1051672" cy="4971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15B017F1-A38D-4947-B8FD-2F8DE53BF21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72483" y="2218817"/>
            <a:ext cx="1005248" cy="51918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See the source image">
            <a:extLst>
              <a:ext uri="{FF2B5EF4-FFF2-40B4-BE49-F238E27FC236}">
                <a16:creationId xmlns:a16="http://schemas.microsoft.com/office/drawing/2014/main" id="{A722B97F-CC93-4E80-98C3-EADEE2C3E40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74869" y="1513745"/>
            <a:ext cx="1005248" cy="51918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3085F524-19EC-48FB-BF9A-2ED30F1A203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69685" y="3185677"/>
            <a:ext cx="1005248" cy="519181"/>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or: Elbow 42">
            <a:extLst>
              <a:ext uri="{FF2B5EF4-FFF2-40B4-BE49-F238E27FC236}">
                <a16:creationId xmlns:a16="http://schemas.microsoft.com/office/drawing/2014/main" id="{326F0B16-0D68-4F20-9386-BC8E37C50E7C}"/>
              </a:ext>
            </a:extLst>
          </p:cNvPr>
          <p:cNvCxnSpPr>
            <a:cxnSpLocks/>
            <a:stCxn id="25" idx="3"/>
            <a:endCxn id="48" idx="1"/>
          </p:cNvCxnSpPr>
          <p:nvPr/>
        </p:nvCxnSpPr>
        <p:spPr>
          <a:xfrm flipV="1">
            <a:off x="3533110" y="1775335"/>
            <a:ext cx="796295" cy="1168000"/>
          </a:xfrm>
          <a:prstGeom prst="bentConnector3">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A close up of a person's mouth&#10;&#10;Description automatically generated with low confidence">
            <a:extLst>
              <a:ext uri="{FF2B5EF4-FFF2-40B4-BE49-F238E27FC236}">
                <a16:creationId xmlns:a16="http://schemas.microsoft.com/office/drawing/2014/main" id="{567FDD6B-F518-4E88-888C-8E9BB7F4C619}"/>
              </a:ext>
            </a:extLst>
          </p:cNvPr>
          <p:cNvPicPr>
            <a:picLocks noChangeAspect="1"/>
          </p:cNvPicPr>
          <p:nvPr/>
        </p:nvPicPr>
        <p:blipFill>
          <a:blip r:embed="rId18"/>
          <a:stretch>
            <a:fillRect/>
          </a:stretch>
        </p:blipFill>
        <p:spPr>
          <a:xfrm>
            <a:off x="4329405" y="1481329"/>
            <a:ext cx="538004" cy="588011"/>
          </a:xfrm>
          <a:prstGeom prst="rect">
            <a:avLst/>
          </a:prstGeom>
          <a:ln>
            <a:solidFill>
              <a:schemeClr val="tx1"/>
            </a:solidFill>
          </a:ln>
        </p:spPr>
      </p:pic>
      <p:pic>
        <p:nvPicPr>
          <p:cNvPr id="50" name="Picture 49" descr="Close up of a person's tongue&#10;&#10;Description automatically generated with medium confidence">
            <a:extLst>
              <a:ext uri="{FF2B5EF4-FFF2-40B4-BE49-F238E27FC236}">
                <a16:creationId xmlns:a16="http://schemas.microsoft.com/office/drawing/2014/main" id="{E89A83C4-A31D-4400-B5E8-F7CC62FFF3A4}"/>
              </a:ext>
            </a:extLst>
          </p:cNvPr>
          <p:cNvPicPr>
            <a:picLocks noChangeAspect="1"/>
          </p:cNvPicPr>
          <p:nvPr/>
        </p:nvPicPr>
        <p:blipFill>
          <a:blip r:embed="rId19"/>
          <a:stretch>
            <a:fillRect/>
          </a:stretch>
        </p:blipFill>
        <p:spPr>
          <a:xfrm>
            <a:off x="4919845" y="2174448"/>
            <a:ext cx="555210" cy="607558"/>
          </a:xfrm>
          <a:prstGeom prst="rect">
            <a:avLst/>
          </a:prstGeom>
          <a:ln>
            <a:solidFill>
              <a:schemeClr val="tx1"/>
            </a:solidFill>
          </a:ln>
        </p:spPr>
      </p:pic>
      <p:sp>
        <p:nvSpPr>
          <p:cNvPr id="51" name="TextBox 50">
            <a:extLst>
              <a:ext uri="{FF2B5EF4-FFF2-40B4-BE49-F238E27FC236}">
                <a16:creationId xmlns:a16="http://schemas.microsoft.com/office/drawing/2014/main" id="{C99458C2-0704-4388-BB81-8470BE0866DA}"/>
              </a:ext>
            </a:extLst>
          </p:cNvPr>
          <p:cNvSpPr txBox="1"/>
          <p:nvPr/>
        </p:nvSpPr>
        <p:spPr>
          <a:xfrm>
            <a:off x="4226806" y="1205968"/>
            <a:ext cx="532518" cy="307777"/>
          </a:xfrm>
          <a:prstGeom prst="rect">
            <a:avLst/>
          </a:prstGeom>
          <a:noFill/>
        </p:spPr>
        <p:txBody>
          <a:bodyPr wrap="none" rtlCol="0">
            <a:spAutoFit/>
          </a:bodyPr>
          <a:lstStyle/>
          <a:p>
            <a:r>
              <a:rPr lang="en-US"/>
              <a:t>train</a:t>
            </a:r>
          </a:p>
        </p:txBody>
      </p:sp>
      <p:cxnSp>
        <p:nvCxnSpPr>
          <p:cNvPr id="54" name="Connector: Elbow 53">
            <a:extLst>
              <a:ext uri="{FF2B5EF4-FFF2-40B4-BE49-F238E27FC236}">
                <a16:creationId xmlns:a16="http://schemas.microsoft.com/office/drawing/2014/main" id="{18D1D88C-C365-46AF-9725-2F37CB421902}"/>
              </a:ext>
            </a:extLst>
          </p:cNvPr>
          <p:cNvCxnSpPr>
            <a:cxnSpLocks/>
            <a:stCxn id="48" idx="3"/>
          </p:cNvCxnSpPr>
          <p:nvPr/>
        </p:nvCxnSpPr>
        <p:spPr>
          <a:xfrm flipV="1">
            <a:off x="4867409" y="1773517"/>
            <a:ext cx="1292523" cy="1818"/>
          </a:xfrm>
          <a:prstGeom prst="bentConnector3">
            <a:avLst/>
          </a:prstGeom>
          <a:solidFill>
            <a:schemeClr val="bg2">
              <a:lumMod val="40000"/>
              <a:lumOff val="60000"/>
            </a:schemeClr>
          </a:solidFill>
          <a:ln w="28575" cap="flat">
            <a:solidFill>
              <a:schemeClr val="bg2">
                <a:lumMod val="40000"/>
                <a:lumOff val="60000"/>
              </a:schemeClr>
            </a:solidFill>
            <a:prstDash val="solid"/>
            <a:miter/>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6510E54-BEB1-423E-B678-69943419FE57}"/>
              </a:ext>
            </a:extLst>
          </p:cNvPr>
          <p:cNvSpPr txBox="1"/>
          <p:nvPr/>
        </p:nvSpPr>
        <p:spPr>
          <a:xfrm>
            <a:off x="4851561" y="1899456"/>
            <a:ext cx="1308371" cy="307777"/>
          </a:xfrm>
          <a:prstGeom prst="rect">
            <a:avLst/>
          </a:prstGeom>
          <a:noFill/>
        </p:spPr>
        <p:txBody>
          <a:bodyPr wrap="none" rtlCol="0">
            <a:spAutoFit/>
          </a:bodyPr>
          <a:lstStyle/>
          <a:p>
            <a:r>
              <a:rPr lang="en-US"/>
              <a:t>augmentation</a:t>
            </a:r>
          </a:p>
        </p:txBody>
      </p:sp>
      <p:sp>
        <p:nvSpPr>
          <p:cNvPr id="59" name="TextBox 58">
            <a:extLst>
              <a:ext uri="{FF2B5EF4-FFF2-40B4-BE49-F238E27FC236}">
                <a16:creationId xmlns:a16="http://schemas.microsoft.com/office/drawing/2014/main" id="{5B5BD170-B63A-484B-B741-B3C295103F9D}"/>
              </a:ext>
            </a:extLst>
          </p:cNvPr>
          <p:cNvSpPr txBox="1"/>
          <p:nvPr/>
        </p:nvSpPr>
        <p:spPr>
          <a:xfrm>
            <a:off x="4794044" y="2951889"/>
            <a:ext cx="912429" cy="307777"/>
          </a:xfrm>
          <a:prstGeom prst="rect">
            <a:avLst/>
          </a:prstGeom>
          <a:noFill/>
        </p:spPr>
        <p:txBody>
          <a:bodyPr wrap="none" rtlCol="0">
            <a:spAutoFit/>
          </a:bodyPr>
          <a:lstStyle/>
          <a:p>
            <a:r>
              <a:rPr lang="en-US" err="1"/>
              <a:t>GauGAN</a:t>
            </a:r>
            <a:endParaRPr lang="en-US"/>
          </a:p>
        </p:txBody>
      </p:sp>
      <p:cxnSp>
        <p:nvCxnSpPr>
          <p:cNvPr id="60" name="Connector: Elbow 59">
            <a:extLst>
              <a:ext uri="{FF2B5EF4-FFF2-40B4-BE49-F238E27FC236}">
                <a16:creationId xmlns:a16="http://schemas.microsoft.com/office/drawing/2014/main" id="{69E350FA-F4C3-43D6-8CBC-4E6C1491245F}"/>
              </a:ext>
            </a:extLst>
          </p:cNvPr>
          <p:cNvCxnSpPr>
            <a:cxnSpLocks/>
            <a:stCxn id="50" idx="3"/>
            <a:endCxn id="1028" idx="1"/>
          </p:cNvCxnSpPr>
          <p:nvPr/>
        </p:nvCxnSpPr>
        <p:spPr>
          <a:xfrm>
            <a:off x="5475055" y="2478227"/>
            <a:ext cx="797428" cy="181"/>
          </a:xfrm>
          <a:prstGeom prst="bentConnector3">
            <a:avLst/>
          </a:prstGeom>
          <a:solidFill>
            <a:schemeClr val="bg2">
              <a:lumMod val="40000"/>
              <a:lumOff val="60000"/>
            </a:schemeClr>
          </a:solidFill>
          <a:ln w="28575" cap="flat">
            <a:solidFill>
              <a:schemeClr val="bg2">
                <a:lumMod val="40000"/>
                <a:lumOff val="60000"/>
              </a:schemeClr>
            </a:solidFill>
            <a:prstDash val="solid"/>
            <a:miter/>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8B0CD1E-BF5C-4157-9485-8A24436857AA}"/>
              </a:ext>
            </a:extLst>
          </p:cNvPr>
          <p:cNvCxnSpPr>
            <a:cxnSpLocks/>
            <a:stCxn id="48" idx="2"/>
            <a:endCxn id="50" idx="1"/>
          </p:cNvCxnSpPr>
          <p:nvPr/>
        </p:nvCxnSpPr>
        <p:spPr>
          <a:xfrm rot="16200000" flipH="1">
            <a:off x="4554683" y="2113064"/>
            <a:ext cx="408887" cy="321438"/>
          </a:xfrm>
          <a:prstGeom prst="bentConnector2">
            <a:avLst/>
          </a:prstGeom>
          <a:solidFill>
            <a:schemeClr val="bg2">
              <a:lumMod val="40000"/>
              <a:lumOff val="60000"/>
            </a:schemeClr>
          </a:solidFill>
          <a:ln w="28575" cap="flat">
            <a:solidFill>
              <a:schemeClr val="bg2">
                <a:lumMod val="40000"/>
                <a:lumOff val="60000"/>
              </a:schemeClr>
            </a:solidFill>
            <a:prstDash val="solid"/>
            <a:miter/>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93A1B44A-74D7-4908-A3AD-7746D9872BCC}"/>
              </a:ext>
            </a:extLst>
          </p:cNvPr>
          <p:cNvSpPr/>
          <p:nvPr/>
        </p:nvSpPr>
        <p:spPr>
          <a:xfrm>
            <a:off x="6180564" y="1439832"/>
            <a:ext cx="1115001" cy="23245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713831D0-6991-42B0-B705-C0FF2B113AA7}"/>
              </a:ext>
            </a:extLst>
          </p:cNvPr>
          <p:cNvSpPr txBox="1"/>
          <p:nvPr/>
        </p:nvSpPr>
        <p:spPr>
          <a:xfrm>
            <a:off x="6109371" y="1173552"/>
            <a:ext cx="1340432" cy="307777"/>
          </a:xfrm>
          <a:prstGeom prst="rect">
            <a:avLst/>
          </a:prstGeom>
          <a:noFill/>
        </p:spPr>
        <p:txBody>
          <a:bodyPr wrap="none" rtlCol="0">
            <a:spAutoFit/>
          </a:bodyPr>
          <a:lstStyle/>
          <a:p>
            <a:r>
              <a:rPr lang="en-US"/>
              <a:t>VGG16 (CNN)</a:t>
            </a:r>
          </a:p>
        </p:txBody>
      </p:sp>
      <p:pic>
        <p:nvPicPr>
          <p:cNvPr id="77" name="Picture 76">
            <a:extLst>
              <a:ext uri="{FF2B5EF4-FFF2-40B4-BE49-F238E27FC236}">
                <a16:creationId xmlns:a16="http://schemas.microsoft.com/office/drawing/2014/main" id="{D296BC6B-BD87-42E5-84AD-4BA16EEAF057}"/>
              </a:ext>
            </a:extLst>
          </p:cNvPr>
          <p:cNvPicPr>
            <a:picLocks noChangeAspect="1"/>
          </p:cNvPicPr>
          <p:nvPr/>
        </p:nvPicPr>
        <p:blipFill>
          <a:blip r:embed="rId20"/>
          <a:stretch>
            <a:fillRect/>
          </a:stretch>
        </p:blipFill>
        <p:spPr>
          <a:xfrm>
            <a:off x="7561250" y="1439832"/>
            <a:ext cx="1233077" cy="2324559"/>
          </a:xfrm>
          <a:prstGeom prst="rect">
            <a:avLst/>
          </a:prstGeom>
          <a:ln w="28575">
            <a:solidFill>
              <a:schemeClr val="tx1"/>
            </a:solidFill>
          </a:ln>
        </p:spPr>
      </p:pic>
      <p:sp>
        <p:nvSpPr>
          <p:cNvPr id="81" name="TextBox 80">
            <a:extLst>
              <a:ext uri="{FF2B5EF4-FFF2-40B4-BE49-F238E27FC236}">
                <a16:creationId xmlns:a16="http://schemas.microsoft.com/office/drawing/2014/main" id="{F2681586-E1D7-49AB-A92A-C43E39FAA0E3}"/>
              </a:ext>
            </a:extLst>
          </p:cNvPr>
          <p:cNvSpPr txBox="1"/>
          <p:nvPr/>
        </p:nvSpPr>
        <p:spPr>
          <a:xfrm>
            <a:off x="7435766" y="1151658"/>
            <a:ext cx="1058303" cy="307777"/>
          </a:xfrm>
          <a:prstGeom prst="rect">
            <a:avLst/>
          </a:prstGeom>
          <a:noFill/>
        </p:spPr>
        <p:txBody>
          <a:bodyPr wrap="none" rtlCol="0">
            <a:spAutoFit/>
          </a:bodyPr>
          <a:lstStyle/>
          <a:p>
            <a:r>
              <a:rPr lang="en-US"/>
              <a:t>CNN+ANN</a:t>
            </a:r>
          </a:p>
        </p:txBody>
      </p:sp>
      <p:cxnSp>
        <p:nvCxnSpPr>
          <p:cNvPr id="82" name="Connector: Elbow 81">
            <a:extLst>
              <a:ext uri="{FF2B5EF4-FFF2-40B4-BE49-F238E27FC236}">
                <a16:creationId xmlns:a16="http://schemas.microsoft.com/office/drawing/2014/main" id="{52430D8C-4418-455B-8986-95D275DC39CA}"/>
              </a:ext>
            </a:extLst>
          </p:cNvPr>
          <p:cNvCxnSpPr>
            <a:cxnSpLocks/>
            <a:stCxn id="75" idx="3"/>
            <a:endCxn id="77" idx="1"/>
          </p:cNvCxnSpPr>
          <p:nvPr/>
        </p:nvCxnSpPr>
        <p:spPr>
          <a:xfrm>
            <a:off x="7295565" y="2602112"/>
            <a:ext cx="265685" cy="12700"/>
          </a:xfrm>
          <a:prstGeom prst="bentConnector3">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BE9042FB-4672-49FE-BBDA-B280226E9E7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00341" y="4259756"/>
            <a:ext cx="1470687" cy="5727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52F37053-8C97-4F48-BF8B-B44C632CE506}"/>
              </a:ext>
            </a:extLst>
          </p:cNvPr>
          <p:cNvSpPr txBox="1"/>
          <p:nvPr/>
        </p:nvSpPr>
        <p:spPr>
          <a:xfrm>
            <a:off x="4329405" y="4035293"/>
            <a:ext cx="1101584" cy="307777"/>
          </a:xfrm>
          <a:prstGeom prst="rect">
            <a:avLst/>
          </a:prstGeom>
          <a:noFill/>
        </p:spPr>
        <p:txBody>
          <a:bodyPr wrap="none" rtlCol="0">
            <a:spAutoFit/>
          </a:bodyPr>
          <a:lstStyle/>
          <a:p>
            <a:r>
              <a:rPr lang="en-US" err="1"/>
              <a:t>EfficientDet</a:t>
            </a:r>
            <a:endParaRPr lang="en-US"/>
          </a:p>
        </p:txBody>
      </p:sp>
      <p:cxnSp>
        <p:nvCxnSpPr>
          <p:cNvPr id="99" name="Connector: Elbow 98">
            <a:extLst>
              <a:ext uri="{FF2B5EF4-FFF2-40B4-BE49-F238E27FC236}">
                <a16:creationId xmlns:a16="http://schemas.microsoft.com/office/drawing/2014/main" id="{92D9B17D-40D5-4AB4-A639-88C3B83D2D9A}"/>
              </a:ext>
            </a:extLst>
          </p:cNvPr>
          <p:cNvCxnSpPr>
            <a:cxnSpLocks/>
            <a:stCxn id="19" idx="3"/>
          </p:cNvCxnSpPr>
          <p:nvPr/>
        </p:nvCxnSpPr>
        <p:spPr>
          <a:xfrm>
            <a:off x="3529468" y="1807264"/>
            <a:ext cx="870873" cy="2754198"/>
          </a:xfrm>
          <a:prstGeom prst="bentConnector3">
            <a:avLst>
              <a:gd name="adj1" fmla="val 38016"/>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Rectangle: Rounded Corners 101">
            <a:extLst>
              <a:ext uri="{FF2B5EF4-FFF2-40B4-BE49-F238E27FC236}">
                <a16:creationId xmlns:a16="http://schemas.microsoft.com/office/drawing/2014/main" id="{EEB31EEB-B5D3-4AD3-890D-526E1CD6DF1F}"/>
              </a:ext>
            </a:extLst>
          </p:cNvPr>
          <p:cNvSpPr/>
          <p:nvPr/>
        </p:nvSpPr>
        <p:spPr>
          <a:xfrm>
            <a:off x="191007" y="865861"/>
            <a:ext cx="3453522" cy="41067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20EED485-3860-4FC0-BF68-873ED0A0AED4}"/>
              </a:ext>
            </a:extLst>
          </p:cNvPr>
          <p:cNvPicPr>
            <a:picLocks noChangeAspect="1"/>
          </p:cNvPicPr>
          <p:nvPr/>
        </p:nvPicPr>
        <p:blipFill>
          <a:blip r:embed="rId22"/>
          <a:stretch>
            <a:fillRect/>
          </a:stretch>
        </p:blipFill>
        <p:spPr>
          <a:xfrm>
            <a:off x="603249" y="438236"/>
            <a:ext cx="2298391" cy="591363"/>
          </a:xfrm>
          <a:prstGeom prst="rect">
            <a:avLst/>
          </a:prstGeom>
        </p:spPr>
      </p:pic>
      <p:sp>
        <p:nvSpPr>
          <p:cNvPr id="116" name="Rectangle: Rounded Corners 115">
            <a:extLst>
              <a:ext uri="{FF2B5EF4-FFF2-40B4-BE49-F238E27FC236}">
                <a16:creationId xmlns:a16="http://schemas.microsoft.com/office/drawing/2014/main" id="{8F16308B-1801-45D8-91AC-4E7696059B97}"/>
              </a:ext>
            </a:extLst>
          </p:cNvPr>
          <p:cNvSpPr/>
          <p:nvPr/>
        </p:nvSpPr>
        <p:spPr>
          <a:xfrm>
            <a:off x="4089389" y="871748"/>
            <a:ext cx="4863604" cy="410677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4569D767-D4AA-4B87-810E-5B8080DAA009}"/>
              </a:ext>
            </a:extLst>
          </p:cNvPr>
          <p:cNvPicPr>
            <a:picLocks noChangeAspect="1"/>
          </p:cNvPicPr>
          <p:nvPr/>
        </p:nvPicPr>
        <p:blipFill>
          <a:blip r:embed="rId23"/>
          <a:stretch>
            <a:fillRect/>
          </a:stretch>
        </p:blipFill>
        <p:spPr>
          <a:xfrm>
            <a:off x="4678678" y="538571"/>
            <a:ext cx="571580" cy="457264"/>
          </a:xfrm>
          <a:prstGeom prst="rect">
            <a:avLst/>
          </a:prstGeom>
          <a:ln w="28575">
            <a:solidFill>
              <a:schemeClr val="tx1"/>
            </a:solidFill>
          </a:ln>
        </p:spPr>
      </p:pic>
      <p:sp>
        <p:nvSpPr>
          <p:cNvPr id="117" name="Rectangle 116">
            <a:extLst>
              <a:ext uri="{FF2B5EF4-FFF2-40B4-BE49-F238E27FC236}">
                <a16:creationId xmlns:a16="http://schemas.microsoft.com/office/drawing/2014/main" id="{C0060F6A-187F-4012-BA2D-F308A7EFD3A6}"/>
              </a:ext>
            </a:extLst>
          </p:cNvPr>
          <p:cNvSpPr/>
          <p:nvPr/>
        </p:nvSpPr>
        <p:spPr>
          <a:xfrm>
            <a:off x="5250258" y="514782"/>
            <a:ext cx="1911261" cy="4888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Machine Learning</a:t>
            </a:r>
          </a:p>
        </p:txBody>
      </p:sp>
      <p:cxnSp>
        <p:nvCxnSpPr>
          <p:cNvPr id="126" name="Connector: Elbow 125">
            <a:extLst>
              <a:ext uri="{FF2B5EF4-FFF2-40B4-BE49-F238E27FC236}">
                <a16:creationId xmlns:a16="http://schemas.microsoft.com/office/drawing/2014/main" id="{BD4D43A3-86B1-4DA6-A35D-BAABAEA6F151}"/>
              </a:ext>
            </a:extLst>
          </p:cNvPr>
          <p:cNvCxnSpPr>
            <a:cxnSpLocks/>
            <a:stCxn id="19" idx="3"/>
          </p:cNvCxnSpPr>
          <p:nvPr/>
        </p:nvCxnSpPr>
        <p:spPr>
          <a:xfrm flipV="1">
            <a:off x="3529468" y="1529099"/>
            <a:ext cx="799937" cy="278165"/>
          </a:xfrm>
          <a:prstGeom prst="bentConnector3">
            <a:avLst>
              <a:gd name="adj1" fmla="val 40394"/>
            </a:avLst>
          </a:prstGeom>
          <a:ln w="28575">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79BE3412-B2DE-3195-5B23-BC3EEB0C2D21}"/>
              </a:ext>
            </a:extLst>
          </p:cNvPr>
          <p:cNvCxnSpPr>
            <a:cxnSpLocks/>
          </p:cNvCxnSpPr>
          <p:nvPr/>
        </p:nvCxnSpPr>
        <p:spPr>
          <a:xfrm flipV="1">
            <a:off x="5972900" y="3440372"/>
            <a:ext cx="212926" cy="3460"/>
          </a:xfrm>
          <a:prstGeom prst="bentConnector2">
            <a:avLst/>
          </a:prstGeom>
          <a:solidFill>
            <a:schemeClr val="bg2">
              <a:lumMod val="40000"/>
              <a:lumOff val="60000"/>
            </a:schemeClr>
          </a:solidFill>
          <a:ln w="28575" cap="flat">
            <a:solidFill>
              <a:schemeClr val="bg2">
                <a:lumMod val="40000"/>
                <a:lumOff val="60000"/>
              </a:schemeClr>
            </a:solidFill>
            <a:prstDash val="solid"/>
            <a:miter/>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282189"/>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Preliminary Research on Existing Solutions</a:t>
            </a:r>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Instead of attempting to build everything from scratch, we performed a literature review to determine if there were projects with similar goals.</a:t>
            </a:r>
            <a:endParaRPr/>
          </a:p>
          <a:p>
            <a:pPr marL="457200" lvl="0" indent="-342900" algn="l" rtl="0">
              <a:spcBef>
                <a:spcPts val="1200"/>
              </a:spcBef>
              <a:spcAft>
                <a:spcPts val="0"/>
              </a:spcAft>
              <a:buSzPts val="1800"/>
              <a:buChar char="●"/>
            </a:pPr>
            <a:r>
              <a:rPr lang="en"/>
              <a:t>Deep Learning Classifier with Patient’s Metadata of </a:t>
            </a:r>
            <a:r>
              <a:rPr lang="en" err="1"/>
              <a:t>Dermoscopic</a:t>
            </a:r>
            <a:r>
              <a:rPr lang="en"/>
              <a:t> Images in Malignant Melanoma Detection, </a:t>
            </a:r>
            <a:r>
              <a:rPr lang="en" err="1"/>
              <a:t>Anggraini</a:t>
            </a:r>
            <a:r>
              <a:rPr lang="en"/>
              <a:t>, D. N. et. al.</a:t>
            </a:r>
            <a:endParaRPr/>
          </a:p>
          <a:p>
            <a:pPr marL="914400" lvl="1" indent="-317500" algn="l" rtl="0">
              <a:spcBef>
                <a:spcPts val="0"/>
              </a:spcBef>
              <a:spcAft>
                <a:spcPts val="0"/>
              </a:spcAft>
              <a:buSzPts val="1400"/>
              <a:buChar char="○"/>
            </a:pPr>
            <a:r>
              <a:rPr lang="en"/>
              <a:t>An approach to train a classifier to detect skin cancer from images and to use the metadata to improve the accuracy.</a:t>
            </a:r>
          </a:p>
          <a:p>
            <a:pPr lvl="1">
              <a:lnSpc>
                <a:spcPct val="114999"/>
              </a:lnSpc>
            </a:pPr>
            <a:endParaRPr lang="en"/>
          </a:p>
          <a:p>
            <a:pPr>
              <a:lnSpc>
                <a:spcPct val="114999"/>
              </a:lnSpc>
            </a:pPr>
            <a:r>
              <a:rPr lang="en"/>
              <a:t>Machine learning-based prediction of COVID-19 diagnosis based on symptoms (Nature Y Zoabi, S Deri-</a:t>
            </a:r>
            <a:r>
              <a:rPr lang="en" err="1"/>
              <a:t>Rozov</a:t>
            </a:r>
            <a:r>
              <a:rPr lang="en"/>
              <a:t>)</a:t>
            </a:r>
            <a:endParaRPr lang="en-US"/>
          </a:p>
          <a:p>
            <a:pPr>
              <a:lnSpc>
                <a:spcPct val="114999"/>
              </a:lnSpc>
            </a:pPr>
            <a:endParaRPr lang="en"/>
          </a:p>
          <a:p>
            <a:pPr>
              <a:lnSpc>
                <a:spcPct val="114999"/>
              </a:lnSpc>
            </a:pPr>
            <a:r>
              <a:rPr lang="en-US"/>
              <a:t>Toward automated severe pharyngitis detection with smartphone camera using deep learning networks (</a:t>
            </a:r>
            <a:r>
              <a:rPr lang="en-US" err="1"/>
              <a:t>TaeKeun</a:t>
            </a:r>
            <a:r>
              <a:rPr lang="en-US"/>
              <a:t> </a:t>
            </a:r>
            <a:r>
              <a:rPr lang="en-US" err="1"/>
              <a:t>Yoo</a:t>
            </a:r>
            <a:r>
              <a:rPr lang="en-US"/>
              <a:t>)</a:t>
            </a:r>
            <a:br>
              <a:rPr lang="en-US"/>
            </a:br>
            <a:br>
              <a:rPr lang="en-US"/>
            </a:b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a:t>
            </a:r>
            <a:endParaRPr/>
          </a:p>
        </p:txBody>
      </p:sp>
      <p:sp>
        <p:nvSpPr>
          <p:cNvPr id="88" name="Google Shape;88;p18"/>
          <p:cNvSpPr txBox="1">
            <a:spLocks noGrp="1"/>
          </p:cNvSpPr>
          <p:nvPr>
            <p:ph type="body" idx="1"/>
          </p:nvPr>
        </p:nvSpPr>
        <p:spPr>
          <a:xfrm>
            <a:off x="311700" y="1152475"/>
            <a:ext cx="8520600" cy="2196171"/>
          </a:xfrm>
          <a:prstGeom prst="rect">
            <a:avLst/>
          </a:prstGeom>
        </p:spPr>
        <p:txBody>
          <a:bodyPr spcFirstLastPara="1" wrap="square" lIns="91425" tIns="91425" rIns="91425" bIns="91425" anchor="t" anchorCtr="0">
            <a:normAutofit fontScale="92500"/>
          </a:bodyPr>
          <a:lstStyle/>
          <a:p>
            <a:pPr marL="0" indent="0">
              <a:buNone/>
            </a:pPr>
            <a:r>
              <a:rPr lang="en"/>
              <a:t>To effectively train a DL model to identify COVID-19, we needed a dataset composed of images labeled as normal, COVID-19, and bacterial. </a:t>
            </a:r>
            <a:endParaRPr/>
          </a:p>
          <a:p>
            <a:pPr marL="457200" lvl="0" indent="-342900" algn="l" rtl="0">
              <a:spcBef>
                <a:spcPts val="1200"/>
              </a:spcBef>
              <a:spcAft>
                <a:spcPts val="0"/>
              </a:spcAft>
              <a:buSzPts val="1800"/>
              <a:buChar char="●"/>
            </a:pPr>
            <a:r>
              <a:rPr lang="en"/>
              <a:t>Our SME was able to collect data from patients and colleagues</a:t>
            </a:r>
            <a:endParaRPr/>
          </a:p>
          <a:p>
            <a:pPr marL="457200" lvl="0" indent="-342900" algn="l" rtl="0">
              <a:spcBef>
                <a:spcPts val="0"/>
              </a:spcBef>
              <a:spcAft>
                <a:spcPts val="0"/>
              </a:spcAft>
              <a:buSzPts val="1800"/>
              <a:buChar char="●"/>
            </a:pPr>
            <a:r>
              <a:rPr lang="en"/>
              <a:t>From initial estimates we determined we would need 200+ images for each class</a:t>
            </a:r>
            <a:endParaRPr/>
          </a:p>
          <a:p>
            <a:pPr marL="457200" lvl="0" indent="-342900" algn="l" rtl="0">
              <a:spcBef>
                <a:spcPts val="0"/>
              </a:spcBef>
              <a:spcAft>
                <a:spcPts val="0"/>
              </a:spcAft>
              <a:buSzPts val="1800"/>
              <a:buChar char="●"/>
            </a:pPr>
            <a:r>
              <a:rPr lang="en"/>
              <a:t>Developed a Qualtrics survey to collect more data samples</a:t>
            </a:r>
            <a:endParaRPr/>
          </a:p>
          <a:p>
            <a:pPr marL="457200" lvl="0" indent="-342900" algn="l" rtl="0">
              <a:spcBef>
                <a:spcPts val="0"/>
              </a:spcBef>
              <a:spcAft>
                <a:spcPts val="0"/>
              </a:spcAft>
              <a:buSzPts val="1800"/>
              <a:buChar char="●"/>
            </a:pPr>
            <a:r>
              <a:rPr lang="en"/>
              <a:t>All data adhered to HIPAA guidelines</a:t>
            </a:r>
            <a:endParaRPr/>
          </a:p>
        </p:txBody>
      </p:sp>
      <p:pic>
        <p:nvPicPr>
          <p:cNvPr id="2" name="Picture 2" descr="A picture containing arrow&#10;&#10;Description automatically generated">
            <a:extLst>
              <a:ext uri="{FF2B5EF4-FFF2-40B4-BE49-F238E27FC236}">
                <a16:creationId xmlns:a16="http://schemas.microsoft.com/office/drawing/2014/main" id="{DC662AB9-5442-7474-EE69-77C0822AF582}"/>
              </a:ext>
            </a:extLst>
          </p:cNvPr>
          <p:cNvPicPr>
            <a:picLocks noChangeAspect="1"/>
          </p:cNvPicPr>
          <p:nvPr/>
        </p:nvPicPr>
        <p:blipFill>
          <a:blip r:embed="rId3"/>
          <a:stretch>
            <a:fillRect/>
          </a:stretch>
        </p:blipFill>
        <p:spPr>
          <a:xfrm>
            <a:off x="582313" y="3174689"/>
            <a:ext cx="5894172" cy="16902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AE50-06F1-BB3B-5A09-7656BFF02724}"/>
              </a:ext>
            </a:extLst>
          </p:cNvPr>
          <p:cNvSpPr>
            <a:spLocks noGrp="1"/>
          </p:cNvSpPr>
          <p:nvPr>
            <p:ph type="title"/>
          </p:nvPr>
        </p:nvSpPr>
        <p:spPr/>
        <p:txBody>
          <a:bodyPr>
            <a:normAutofit fontScale="90000"/>
          </a:bodyPr>
          <a:lstStyle/>
          <a:p>
            <a:r>
              <a:rPr lang="en-US"/>
              <a:t>Triad</a:t>
            </a:r>
          </a:p>
        </p:txBody>
      </p:sp>
      <p:pic>
        <p:nvPicPr>
          <p:cNvPr id="4" name="Picture 4" descr="Chart, bar chart&#10;&#10;Description automatically generated">
            <a:extLst>
              <a:ext uri="{FF2B5EF4-FFF2-40B4-BE49-F238E27FC236}">
                <a16:creationId xmlns:a16="http://schemas.microsoft.com/office/drawing/2014/main" id="{BCBA2FDE-2193-AAD3-43C2-CD63EB4A3EB4}"/>
              </a:ext>
            </a:extLst>
          </p:cNvPr>
          <p:cNvPicPr>
            <a:picLocks noChangeAspect="1"/>
          </p:cNvPicPr>
          <p:nvPr/>
        </p:nvPicPr>
        <p:blipFill>
          <a:blip r:embed="rId3"/>
          <a:stretch>
            <a:fillRect/>
          </a:stretch>
        </p:blipFill>
        <p:spPr>
          <a:xfrm>
            <a:off x="1280062" y="553529"/>
            <a:ext cx="5453742" cy="1458589"/>
          </a:xfrm>
          <a:prstGeom prst="rect">
            <a:avLst/>
          </a:prstGeom>
        </p:spPr>
      </p:pic>
      <p:pic>
        <p:nvPicPr>
          <p:cNvPr id="6" name="Picture 6" descr="A picture containing shape&#10;&#10;Description automatically generated">
            <a:extLst>
              <a:ext uri="{FF2B5EF4-FFF2-40B4-BE49-F238E27FC236}">
                <a16:creationId xmlns:a16="http://schemas.microsoft.com/office/drawing/2014/main" id="{59509A8F-EE3F-2DE1-DC0B-CD4B1E00527E}"/>
              </a:ext>
            </a:extLst>
          </p:cNvPr>
          <p:cNvPicPr>
            <a:picLocks noChangeAspect="1"/>
          </p:cNvPicPr>
          <p:nvPr/>
        </p:nvPicPr>
        <p:blipFill>
          <a:blip r:embed="rId4"/>
          <a:stretch>
            <a:fillRect/>
          </a:stretch>
        </p:blipFill>
        <p:spPr>
          <a:xfrm>
            <a:off x="297681" y="2049299"/>
            <a:ext cx="5886449" cy="1413396"/>
          </a:xfrm>
          <a:prstGeom prst="rect">
            <a:avLst/>
          </a:prstGeom>
        </p:spPr>
      </p:pic>
      <p:pic>
        <p:nvPicPr>
          <p:cNvPr id="7" name="Picture 7" descr="A picture containing chart&#10;&#10;Description automatically generated">
            <a:extLst>
              <a:ext uri="{FF2B5EF4-FFF2-40B4-BE49-F238E27FC236}">
                <a16:creationId xmlns:a16="http://schemas.microsoft.com/office/drawing/2014/main" id="{6012687F-2AF8-EC6C-7DF8-F4FAF984CD1B}"/>
              </a:ext>
            </a:extLst>
          </p:cNvPr>
          <p:cNvPicPr>
            <a:picLocks noChangeAspect="1"/>
          </p:cNvPicPr>
          <p:nvPr/>
        </p:nvPicPr>
        <p:blipFill>
          <a:blip r:embed="rId5"/>
          <a:stretch>
            <a:fillRect/>
          </a:stretch>
        </p:blipFill>
        <p:spPr>
          <a:xfrm>
            <a:off x="297680" y="3543349"/>
            <a:ext cx="6067329" cy="1570470"/>
          </a:xfrm>
          <a:prstGeom prst="rect">
            <a:avLst/>
          </a:prstGeom>
        </p:spPr>
      </p:pic>
      <p:pic>
        <p:nvPicPr>
          <p:cNvPr id="8" name="Picture 8">
            <a:extLst>
              <a:ext uri="{FF2B5EF4-FFF2-40B4-BE49-F238E27FC236}">
                <a16:creationId xmlns:a16="http://schemas.microsoft.com/office/drawing/2014/main" id="{34425E6A-F6E1-C6B2-13A0-C12107D73C73}"/>
              </a:ext>
            </a:extLst>
          </p:cNvPr>
          <p:cNvPicPr>
            <a:picLocks noChangeAspect="1"/>
          </p:cNvPicPr>
          <p:nvPr/>
        </p:nvPicPr>
        <p:blipFill>
          <a:blip r:embed="rId6"/>
          <a:stretch>
            <a:fillRect/>
          </a:stretch>
        </p:blipFill>
        <p:spPr>
          <a:xfrm>
            <a:off x="2343150" y="549369"/>
            <a:ext cx="4859866" cy="372345"/>
          </a:xfrm>
          <a:prstGeom prst="rect">
            <a:avLst/>
          </a:prstGeom>
        </p:spPr>
      </p:pic>
    </p:spTree>
    <p:extLst>
      <p:ext uri="{BB962C8B-B14F-4D97-AF65-F5344CB8AC3E}">
        <p14:creationId xmlns:p14="http://schemas.microsoft.com/office/powerpoint/2010/main" val="36551462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3183</Words>
  <Application>Microsoft Office PowerPoint</Application>
  <PresentationFormat>On-screen Show (16:9)</PresentationFormat>
  <Paragraphs>256</Paragraphs>
  <Slides>22</Slides>
  <Notes>19</Notes>
  <HiddenSlides>3</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Simple Light</vt:lpstr>
      <vt:lpstr>Deep Learning Based Covid-19 Identification</vt:lpstr>
      <vt:lpstr>Why is early diagnosis important?</vt:lpstr>
      <vt:lpstr>Today’s Process</vt:lpstr>
      <vt:lpstr>End Goal: Inference at the Edge (or Cloud!)</vt:lpstr>
      <vt:lpstr>Demo from YouTube</vt:lpstr>
      <vt:lpstr>Training Process Flow</vt:lpstr>
      <vt:lpstr>Preliminary Research on Existing Solutions</vt:lpstr>
      <vt:lpstr>Data Collection</vt:lpstr>
      <vt:lpstr>Triad</vt:lpstr>
      <vt:lpstr>Data Issues</vt:lpstr>
      <vt:lpstr>GAN Image Generation</vt:lpstr>
      <vt:lpstr>Initial GAN Results</vt:lpstr>
      <vt:lpstr>Updated GAN Results</vt:lpstr>
      <vt:lpstr>CNN (VGG-16) Results</vt:lpstr>
      <vt:lpstr>Data Improvements</vt:lpstr>
      <vt:lpstr>ANN Metadata Component</vt:lpstr>
      <vt:lpstr>Discussion &amp; Limitations</vt:lpstr>
      <vt:lpstr>Questions?</vt:lpstr>
      <vt:lpstr>Prior Research &amp; References</vt:lpstr>
      <vt:lpstr>Deep Neural Network Based Approach</vt:lpstr>
      <vt:lpstr>Training Process Flow</vt:lpstr>
      <vt:lpstr>Data Preparation and Cleaning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based Covid-19 Identification</dc:title>
  <dc:creator>Manohar Madhira</dc:creator>
  <cp:lastModifiedBy>Manohar Madhira</cp:lastModifiedBy>
  <cp:revision>13</cp:revision>
  <dcterms:modified xsi:type="dcterms:W3CDTF">2022-04-15T11:39:11Z</dcterms:modified>
</cp:coreProperties>
</file>